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67" r:id="rId7"/>
    <p:sldId id="270" r:id="rId8"/>
    <p:sldId id="258" r:id="rId9"/>
    <p:sldId id="260" r:id="rId10"/>
    <p:sldId id="262" r:id="rId11"/>
    <p:sldId id="259" r:id="rId12"/>
    <p:sldId id="261" r:id="rId13"/>
    <p:sldId id="265" r:id="rId14"/>
    <p:sldId id="264" r:id="rId15"/>
    <p:sldId id="269" r:id="rId16"/>
    <p:sldId id="263" r:id="rId17"/>
    <p:sldId id="271" r:id="rId18"/>
    <p:sldId id="272"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98" d="100"/>
          <a:sy n="98" d="100"/>
        </p:scale>
        <p:origin x="96" y="4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8/6/2021</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8/6/2021</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B642A-AE4D-4E94-BBB6-2AC262954EAC}"/>
              </a:ext>
            </a:extLst>
          </p:cNvPr>
          <p:cNvSpPr>
            <a:spLocks noGrp="1"/>
          </p:cNvSpPr>
          <p:nvPr>
            <p:ph type="ctrTitle"/>
          </p:nvPr>
        </p:nvSpPr>
        <p:spPr>
          <a:xfrm>
            <a:off x="1933574" y="520700"/>
            <a:ext cx="9258299" cy="1079500"/>
          </a:xfrm>
        </p:spPr>
        <p:txBody>
          <a:bodyPr/>
          <a:lstStyle/>
          <a:p>
            <a:r>
              <a:rPr lang="en-US" dirty="0">
                <a:solidFill>
                  <a:schemeClr val="bg1"/>
                </a:solidFill>
              </a:rPr>
              <a:t>Welcome to 8</a:t>
            </a:r>
            <a:r>
              <a:rPr lang="en-US" baseline="30000" dirty="0">
                <a:solidFill>
                  <a:schemeClr val="bg1"/>
                </a:solidFill>
              </a:rPr>
              <a:t>th</a:t>
            </a:r>
            <a:r>
              <a:rPr lang="en-US" dirty="0">
                <a:solidFill>
                  <a:schemeClr val="bg1"/>
                </a:solidFill>
              </a:rPr>
              <a:t> grade science</a:t>
            </a:r>
          </a:p>
        </p:txBody>
      </p:sp>
      <p:sp>
        <p:nvSpPr>
          <p:cNvPr id="3" name="Subtitle 2">
            <a:extLst>
              <a:ext uri="{FF2B5EF4-FFF2-40B4-BE49-F238E27FC236}">
                <a16:creationId xmlns:a16="http://schemas.microsoft.com/office/drawing/2014/main" id="{A9740FF8-677A-4A24-866C-A76641CA9D67}"/>
              </a:ext>
            </a:extLst>
          </p:cNvPr>
          <p:cNvSpPr>
            <a:spLocks noGrp="1"/>
          </p:cNvSpPr>
          <p:nvPr>
            <p:ph type="subTitle" idx="1"/>
          </p:nvPr>
        </p:nvSpPr>
        <p:spPr/>
        <p:txBody>
          <a:bodyPr/>
          <a:lstStyle/>
          <a:p>
            <a:endParaRPr lang="en-US" dirty="0"/>
          </a:p>
        </p:txBody>
      </p:sp>
      <p:pic>
        <p:nvPicPr>
          <p:cNvPr id="1026" name="Picture 2" descr="https://attachments.office.net/owa/meekl%40rcschools.net/service.svc/s/GetAttachmentThumbnail?id=AAMkAGJkYmM5NTY1LTM2NTctNDE4My1iODkwLWViZmQ4MjA2M2Y4NABGAAAAAAAfKklFgHUrQ6H5HvsHwNToBwDdZ8Xk39UCTquGBozndpHsA4pl3uo8AADpJiRu1pzSRLLlAENN30F5AALtXObvAAABEgAQAN%2B82i490QZDhXaIT5f6qUI%3D&amp;thumbnailType=2&amp;owa=outlook.office.com&amp;scriptVer=2020080303.15&amp;X-OWA-CANARY=3gjHgc2UN0-LnvHPchO7s3DfefRNPdgYWUs8_aA3e6X6p5y1Z6hE-JqaluguugVzgCrip48dfaI.&amp;token=eyJhbGciOiJSUzI1NiIsImtpZCI6IjU2MzU4ODUyMzRCOTI1MkRERTAwNTc2NkQ5RDlGMjc2NTY1RjYzRTIiLCJ4NXQiOiJWaldJVWpTNUpTM2VBRmRtMmRueWRsWmZZLUkiLCJ0eXAiOiJKV1QifQ.eyJvcmlnaW4iOiJodHRwczovL291dGxvb2sub2ZmaWNlLmNvbSIsInVjIjoiYzgzNGYxNWU5NjZiNDA2ODg0ZGFmNWVlYWQwNjNkNjIiLCJzaWduaW5fc3RhdGUiOiJbXCJpbmtub3dubnR3a1wiXSIsInZlciI6IkV4Y2hhbmdlLkNhbGxiYWNrLlYxIiwiYXBwY3R4c2VuZGVyIjoiT3dhRG93bmxvYWRAM2I5NmNiOGYtMTc0Yy00YjY1LTgyZWItNWNjMzhiOWUwNjZjIiwiaXNzcmluZyI6IldXIiwiYXBwY3R4Ijoie1wibXNleGNocHJvdFwiOlwib3dhXCIsXCJwcmltYXJ5c2lkXCI6XCJTLTEtNS0yMS0zNjczMjg0NjQyLTEyODM3MDg3MTAtMTM1NDY2NDE2MS01NDUxNDE4XCIsXCJwdWlkXCI6XCIxMTUzNzY1OTMxODg5OTE0NjU0XCIsXCJvaWRcIjpcIjA1MGVhYjc1LWQyMzMtNDQ0NC1hNmRjLWQxM2E5YjU5ZTk2N1wiLFwic2NvcGVcIjpcIk93YURvd25sb2FkXCJ9IiwibmJmIjoxNTk3MDc4MTkzLCJleHAiOjE1OTcwNzg3OTMsImlzcyI6IjAwMDAwMDAyLTAwMDAtMGZmMS1jZTAwLTAwMDAwMDAwMDAwMEAzYjk2Y2I4Zi0xNzRjLTRiNjUtODJlYi01Y2MzOGI5ZTA2NmMiLCJhdWQiOiIwMDAwMDAwMi0wMDAwLTBmZjEtY2UwMC0wMDAwMDAwMDAwMDAvYXR0YWNobWVudHMub2ZmaWNlLm5ldEAzYjk2Y2I4Zi0xNzRjLTRiNjUtODJlYi01Y2MzOGI5ZTA2NmMiLCJoYXBwIjoib3dhIn0.ET6wPFWly3Y0VBjfrgaB6hF_BQIpf_KJsuBDjznIsWXlQ5JGXN8WuCyXvCNcaGfOsajVHIMux_hYfkR97osAiONh5DcQJ7viN6jgabkdiNbKIM2-cO_iapUw_Z7k6Katey4wkhM3ZRE2jUaDPkqfazrM29OlJ3weWWP2xRMx2xG_Z3eVg4dk0P-i-DcwRmvWvErz_cuJgXetAkDUlufydbQpTvkXhNHcLU_uLRueF67eWCxh2glvxHItzmNEzbsL4jBOYDmVT9uiMxv0AasB8Ib5X8EhHmCBL3KpGD-Iu22sQBb4nS1V4fUI7-HvHptvQoeWQdKpJmAt0v-22T86jw&amp;animation=true">
            <a:extLst>
              <a:ext uri="{FF2B5EF4-FFF2-40B4-BE49-F238E27FC236}">
                <a16:creationId xmlns:a16="http://schemas.microsoft.com/office/drawing/2014/main" id="{CEE6B15A-D6B6-451F-832A-EABD5D1D54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0525" y="1909082"/>
            <a:ext cx="3790950" cy="37909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F9ED988-5589-4649-9A45-401D3873A2A8}"/>
              </a:ext>
            </a:extLst>
          </p:cNvPr>
          <p:cNvPicPr>
            <a:picLocks noChangeAspect="1"/>
          </p:cNvPicPr>
          <p:nvPr/>
        </p:nvPicPr>
        <p:blipFill>
          <a:blip r:embed="rId3"/>
          <a:stretch>
            <a:fillRect/>
          </a:stretch>
        </p:blipFill>
        <p:spPr>
          <a:xfrm>
            <a:off x="10315576" y="5257800"/>
            <a:ext cx="1402202" cy="1402202"/>
          </a:xfrm>
          <a:prstGeom prst="rect">
            <a:avLst/>
          </a:prstGeom>
        </p:spPr>
      </p:pic>
      <p:pic>
        <p:nvPicPr>
          <p:cNvPr id="5" name="Picture 4">
            <a:extLst>
              <a:ext uri="{FF2B5EF4-FFF2-40B4-BE49-F238E27FC236}">
                <a16:creationId xmlns:a16="http://schemas.microsoft.com/office/drawing/2014/main" id="{79DF5649-15CE-4B8F-BA80-3FD9C39001DF}"/>
              </a:ext>
            </a:extLst>
          </p:cNvPr>
          <p:cNvPicPr>
            <a:picLocks noChangeAspect="1"/>
          </p:cNvPicPr>
          <p:nvPr/>
        </p:nvPicPr>
        <p:blipFill>
          <a:blip r:embed="rId4"/>
          <a:stretch>
            <a:fillRect/>
          </a:stretch>
        </p:blipFill>
        <p:spPr>
          <a:xfrm>
            <a:off x="75311" y="5141966"/>
            <a:ext cx="2566638" cy="1518036"/>
          </a:xfrm>
          <a:prstGeom prst="rect">
            <a:avLst/>
          </a:prstGeom>
        </p:spPr>
      </p:pic>
    </p:spTree>
    <p:extLst>
      <p:ext uri="{BB962C8B-B14F-4D97-AF65-F5344CB8AC3E}">
        <p14:creationId xmlns:p14="http://schemas.microsoft.com/office/powerpoint/2010/main" val="2581748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E588F-4A11-43AC-81BA-275E88604CD4}"/>
              </a:ext>
            </a:extLst>
          </p:cNvPr>
          <p:cNvSpPr>
            <a:spLocks noGrp="1"/>
          </p:cNvSpPr>
          <p:nvPr>
            <p:ph type="title"/>
          </p:nvPr>
        </p:nvSpPr>
        <p:spPr>
          <a:xfrm>
            <a:off x="2812254" y="163514"/>
            <a:ext cx="6148821" cy="623886"/>
          </a:xfrm>
        </p:spPr>
        <p:txBody>
          <a:bodyPr/>
          <a:lstStyle/>
          <a:p>
            <a:r>
              <a:rPr lang="en-US" dirty="0"/>
              <a:t>A little bit about me (Mrs. Meek)</a:t>
            </a:r>
          </a:p>
        </p:txBody>
      </p:sp>
      <p:pic>
        <p:nvPicPr>
          <p:cNvPr id="6" name="Picture Placeholder 5">
            <a:extLst>
              <a:ext uri="{FF2B5EF4-FFF2-40B4-BE49-F238E27FC236}">
                <a16:creationId xmlns:a16="http://schemas.microsoft.com/office/drawing/2014/main" id="{7FE67375-2844-4F50-A733-64EA78FBF168}"/>
              </a:ext>
            </a:extLst>
          </p:cNvPr>
          <p:cNvPicPr>
            <a:picLocks noGrp="1" noChangeAspect="1"/>
          </p:cNvPicPr>
          <p:nvPr>
            <p:ph type="pic" idx="1"/>
          </p:nvPr>
        </p:nvPicPr>
        <p:blipFill rotWithShape="1">
          <a:blip r:embed="rId2"/>
          <a:srcRect l="35127" t="5882" r="25538" b="4411"/>
          <a:stretch/>
        </p:blipFill>
        <p:spPr>
          <a:xfrm>
            <a:off x="8101853" y="851692"/>
            <a:ext cx="3825033" cy="5688013"/>
          </a:xfrm>
        </p:spPr>
      </p:pic>
      <p:sp>
        <p:nvSpPr>
          <p:cNvPr id="4" name="Text Placeholder 3">
            <a:extLst>
              <a:ext uri="{FF2B5EF4-FFF2-40B4-BE49-F238E27FC236}">
                <a16:creationId xmlns:a16="http://schemas.microsoft.com/office/drawing/2014/main" id="{90F1DC10-1B7D-469D-8035-00DA5584AF17}"/>
              </a:ext>
            </a:extLst>
          </p:cNvPr>
          <p:cNvSpPr>
            <a:spLocks noGrp="1"/>
          </p:cNvSpPr>
          <p:nvPr>
            <p:ph type="body" sz="half" idx="2"/>
          </p:nvPr>
        </p:nvSpPr>
        <p:spPr>
          <a:xfrm>
            <a:off x="1141410" y="915986"/>
            <a:ext cx="7037390" cy="5688014"/>
          </a:xfrm>
        </p:spPr>
        <p:txBody>
          <a:bodyPr>
            <a:noAutofit/>
          </a:bodyPr>
          <a:lstStyle/>
          <a:p>
            <a:r>
              <a:rPr lang="en-US" sz="2000" dirty="0">
                <a:solidFill>
                  <a:schemeClr val="bg1"/>
                </a:solidFill>
              </a:rPr>
              <a:t>This is my 18</a:t>
            </a:r>
            <a:r>
              <a:rPr lang="en-US" sz="2000" baseline="30000" dirty="0">
                <a:solidFill>
                  <a:schemeClr val="bg1"/>
                </a:solidFill>
              </a:rPr>
              <a:t>th</a:t>
            </a:r>
            <a:r>
              <a:rPr lang="en-US" sz="2000" dirty="0">
                <a:solidFill>
                  <a:schemeClr val="bg1"/>
                </a:solidFill>
              </a:rPr>
              <a:t> year teaching and this is my 2nd year at CMS. I am the 8</a:t>
            </a:r>
            <a:r>
              <a:rPr lang="en-US" sz="2000" baseline="30000" dirty="0">
                <a:solidFill>
                  <a:schemeClr val="bg1"/>
                </a:solidFill>
              </a:rPr>
              <a:t>th</a:t>
            </a:r>
            <a:r>
              <a:rPr lang="en-US" sz="2000" dirty="0">
                <a:solidFill>
                  <a:schemeClr val="bg1"/>
                </a:solidFill>
              </a:rPr>
              <a:t> grade Science Teacher.  I have taught Physical Education, Science, and Social Studies.</a:t>
            </a:r>
          </a:p>
          <a:p>
            <a:r>
              <a:rPr lang="en-US" sz="2000" dirty="0">
                <a:solidFill>
                  <a:schemeClr val="bg1"/>
                </a:solidFill>
              </a:rPr>
              <a:t> A little about my family:</a:t>
            </a:r>
          </a:p>
          <a:p>
            <a:pPr marL="342900" indent="-342900">
              <a:buAutoNum type="arabicPeriod"/>
            </a:pPr>
            <a:r>
              <a:rPr lang="en-US" sz="2000" dirty="0">
                <a:solidFill>
                  <a:schemeClr val="bg1"/>
                </a:solidFill>
              </a:rPr>
              <a:t>I have a son who graduated from the University of Tennessee at Chattanooga.  He earned his BS in Marketing.</a:t>
            </a:r>
          </a:p>
          <a:p>
            <a:pPr marL="342900" indent="-342900">
              <a:buAutoNum type="arabicPeriod"/>
            </a:pPr>
            <a:r>
              <a:rPr lang="en-US" sz="2000" dirty="0">
                <a:solidFill>
                  <a:schemeClr val="bg1"/>
                </a:solidFill>
              </a:rPr>
              <a:t>I have a daughter who is a Senior at MTSU.  Her major is Equine Science and she is working on a double minor in Chemistry and Biology.  (those ACT scores and AP classes pay off!)</a:t>
            </a:r>
          </a:p>
          <a:p>
            <a:pPr marL="342900" indent="-342900">
              <a:buAutoNum type="arabicPeriod"/>
            </a:pPr>
            <a:r>
              <a:rPr lang="en-US" sz="2000" dirty="0">
                <a:solidFill>
                  <a:schemeClr val="bg1"/>
                </a:solidFill>
              </a:rPr>
              <a:t>My husband works at MTSU.  We have been married 30 years!</a:t>
            </a:r>
          </a:p>
          <a:p>
            <a:pPr marL="342900" indent="-342900">
              <a:buAutoNum type="arabicPeriod"/>
            </a:pPr>
            <a:r>
              <a:rPr lang="en-US" sz="2000" dirty="0">
                <a:solidFill>
                  <a:schemeClr val="bg1"/>
                </a:solidFill>
              </a:rPr>
              <a:t>My husband and I are also the Middle School Golf Coaches!  </a:t>
            </a:r>
          </a:p>
          <a:p>
            <a:pPr marL="342900" indent="-342900">
              <a:buAutoNum type="arabicPeriod"/>
            </a:pPr>
            <a:r>
              <a:rPr lang="en-US" sz="2000" dirty="0">
                <a:solidFill>
                  <a:schemeClr val="bg1"/>
                </a:solidFill>
              </a:rPr>
              <a:t>I have 2 horses and 1 dog.</a:t>
            </a:r>
          </a:p>
        </p:txBody>
      </p:sp>
    </p:spTree>
    <p:extLst>
      <p:ext uri="{BB962C8B-B14F-4D97-AF65-F5344CB8AC3E}">
        <p14:creationId xmlns:p14="http://schemas.microsoft.com/office/powerpoint/2010/main" val="3536820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74F6-0C5A-4A69-9081-9DAC1EB0C9A3}"/>
              </a:ext>
            </a:extLst>
          </p:cNvPr>
          <p:cNvSpPr>
            <a:spLocks noGrp="1"/>
          </p:cNvSpPr>
          <p:nvPr>
            <p:ph type="title"/>
          </p:nvPr>
        </p:nvSpPr>
        <p:spPr>
          <a:xfrm>
            <a:off x="4283766" y="0"/>
            <a:ext cx="3084442" cy="651482"/>
          </a:xfrm>
        </p:spPr>
        <p:txBody>
          <a:bodyPr/>
          <a:lstStyle/>
          <a:p>
            <a:r>
              <a:rPr lang="en-US" dirty="0"/>
              <a:t>Bell schedule</a:t>
            </a:r>
          </a:p>
        </p:txBody>
      </p:sp>
      <p:sp>
        <p:nvSpPr>
          <p:cNvPr id="3" name="Rectangle 2">
            <a:extLst>
              <a:ext uri="{FF2B5EF4-FFF2-40B4-BE49-F238E27FC236}">
                <a16:creationId xmlns:a16="http://schemas.microsoft.com/office/drawing/2014/main" id="{240A9D5F-7576-47A2-BBEC-CE289EC0E3C0}"/>
              </a:ext>
            </a:extLst>
          </p:cNvPr>
          <p:cNvSpPr/>
          <p:nvPr/>
        </p:nvSpPr>
        <p:spPr>
          <a:xfrm>
            <a:off x="1143001" y="325741"/>
            <a:ext cx="4012095" cy="3139321"/>
          </a:xfrm>
          <a:prstGeom prst="rect">
            <a:avLst/>
          </a:prstGeom>
        </p:spPr>
        <p:txBody>
          <a:bodyPr wrap="square">
            <a:spAutoFit/>
          </a:bodyPr>
          <a:lstStyle/>
          <a:p>
            <a:r>
              <a:rPr lang="en-US" dirty="0">
                <a:solidFill>
                  <a:srgbClr val="7030A0"/>
                </a:solidFill>
              </a:rPr>
              <a:t>M &amp; W </a:t>
            </a:r>
          </a:p>
          <a:p>
            <a:r>
              <a:rPr lang="en-US" dirty="0">
                <a:solidFill>
                  <a:srgbClr val="7030A0"/>
                </a:solidFill>
              </a:rPr>
              <a:t>1 </a:t>
            </a:r>
            <a:r>
              <a:rPr lang="en-US" dirty="0" err="1">
                <a:solidFill>
                  <a:srgbClr val="7030A0"/>
                </a:solidFill>
              </a:rPr>
              <a:t>st</a:t>
            </a:r>
            <a:r>
              <a:rPr lang="en-US" dirty="0">
                <a:solidFill>
                  <a:srgbClr val="7030A0"/>
                </a:solidFill>
              </a:rPr>
              <a:t> Period 8:00 – 9:35 95 minutes</a:t>
            </a:r>
          </a:p>
          <a:p>
            <a:r>
              <a:rPr lang="en-US" dirty="0">
                <a:solidFill>
                  <a:srgbClr val="7030A0"/>
                </a:solidFill>
              </a:rPr>
              <a:t> CT 9:40 – 10:40 60 minutes </a:t>
            </a:r>
          </a:p>
          <a:p>
            <a:r>
              <a:rPr lang="en-US" dirty="0">
                <a:solidFill>
                  <a:srgbClr val="7030A0"/>
                </a:solidFill>
              </a:rPr>
              <a:t>Club Time/AA 10:45 – 11:15 30 minutes </a:t>
            </a:r>
          </a:p>
          <a:p>
            <a:r>
              <a:rPr lang="en-US" dirty="0">
                <a:solidFill>
                  <a:srgbClr val="7030A0"/>
                </a:solidFill>
              </a:rPr>
              <a:t>2 </a:t>
            </a:r>
            <a:r>
              <a:rPr lang="en-US" dirty="0" err="1">
                <a:solidFill>
                  <a:srgbClr val="7030A0"/>
                </a:solidFill>
              </a:rPr>
              <a:t>nd</a:t>
            </a:r>
            <a:r>
              <a:rPr lang="en-US" dirty="0">
                <a:solidFill>
                  <a:srgbClr val="7030A0"/>
                </a:solidFill>
              </a:rPr>
              <a:t> Period 11:20 – 1:25 125 minutes </a:t>
            </a:r>
          </a:p>
          <a:p>
            <a:r>
              <a:rPr lang="en-US" dirty="0">
                <a:solidFill>
                  <a:srgbClr val="7030A0"/>
                </a:solidFill>
              </a:rPr>
              <a:t>	Group A Lunch 11:20 – 11:45 </a:t>
            </a:r>
          </a:p>
          <a:p>
            <a:r>
              <a:rPr lang="en-US" dirty="0">
                <a:solidFill>
                  <a:srgbClr val="7030A0"/>
                </a:solidFill>
              </a:rPr>
              <a:t>	Group B Lunch 11:45 – 12:10 </a:t>
            </a:r>
          </a:p>
          <a:p>
            <a:r>
              <a:rPr lang="en-US" dirty="0">
                <a:solidFill>
                  <a:srgbClr val="7030A0"/>
                </a:solidFill>
              </a:rPr>
              <a:t>	Group C Lunch 12:10 – 12:35 </a:t>
            </a:r>
          </a:p>
          <a:p>
            <a:r>
              <a:rPr lang="en-US" dirty="0">
                <a:solidFill>
                  <a:srgbClr val="7030A0"/>
                </a:solidFill>
              </a:rPr>
              <a:t>	Group D Lunch 12:35 – 1:00 </a:t>
            </a:r>
          </a:p>
          <a:p>
            <a:r>
              <a:rPr lang="en-US" dirty="0">
                <a:solidFill>
                  <a:srgbClr val="7030A0"/>
                </a:solidFill>
              </a:rPr>
              <a:t>	Group E Lunch 1:00- 1:25</a:t>
            </a:r>
          </a:p>
          <a:p>
            <a:r>
              <a:rPr lang="en-US" dirty="0">
                <a:solidFill>
                  <a:srgbClr val="7030A0"/>
                </a:solidFill>
              </a:rPr>
              <a:t> 3 </a:t>
            </a:r>
            <a:r>
              <a:rPr lang="en-US" dirty="0" err="1">
                <a:solidFill>
                  <a:srgbClr val="7030A0"/>
                </a:solidFill>
              </a:rPr>
              <a:t>rd</a:t>
            </a:r>
            <a:r>
              <a:rPr lang="en-US" dirty="0">
                <a:solidFill>
                  <a:srgbClr val="7030A0"/>
                </a:solidFill>
              </a:rPr>
              <a:t> Period 1:30 – 3:00 90 minutes</a:t>
            </a:r>
          </a:p>
        </p:txBody>
      </p:sp>
      <p:sp>
        <p:nvSpPr>
          <p:cNvPr id="6" name="Rectangle 5">
            <a:extLst>
              <a:ext uri="{FF2B5EF4-FFF2-40B4-BE49-F238E27FC236}">
                <a16:creationId xmlns:a16="http://schemas.microsoft.com/office/drawing/2014/main" id="{1C287F67-CB9E-4757-8868-C7542A804EFC}"/>
              </a:ext>
            </a:extLst>
          </p:cNvPr>
          <p:cNvSpPr/>
          <p:nvPr/>
        </p:nvSpPr>
        <p:spPr>
          <a:xfrm>
            <a:off x="1143001" y="3577171"/>
            <a:ext cx="3737114" cy="2862322"/>
          </a:xfrm>
          <a:prstGeom prst="rect">
            <a:avLst/>
          </a:prstGeom>
        </p:spPr>
        <p:txBody>
          <a:bodyPr wrap="square">
            <a:spAutoFit/>
          </a:bodyPr>
          <a:lstStyle/>
          <a:p>
            <a:r>
              <a:rPr lang="en-US" dirty="0">
                <a:solidFill>
                  <a:srgbClr val="FFFF00"/>
                </a:solidFill>
              </a:rPr>
              <a:t>T &amp; Th </a:t>
            </a:r>
          </a:p>
          <a:p>
            <a:r>
              <a:rPr lang="en-US" dirty="0">
                <a:solidFill>
                  <a:srgbClr val="FFFF00"/>
                </a:solidFill>
              </a:rPr>
              <a:t>4 </a:t>
            </a:r>
            <a:r>
              <a:rPr lang="en-US" dirty="0" err="1">
                <a:solidFill>
                  <a:srgbClr val="FFFF00"/>
                </a:solidFill>
              </a:rPr>
              <a:t>th</a:t>
            </a:r>
            <a:r>
              <a:rPr lang="en-US" dirty="0">
                <a:solidFill>
                  <a:srgbClr val="FFFF00"/>
                </a:solidFill>
              </a:rPr>
              <a:t> Period 8:00 – 9:40 100 minutes </a:t>
            </a:r>
          </a:p>
          <a:p>
            <a:r>
              <a:rPr lang="en-US" dirty="0">
                <a:solidFill>
                  <a:srgbClr val="FFFF00"/>
                </a:solidFill>
              </a:rPr>
              <a:t>5 </a:t>
            </a:r>
            <a:r>
              <a:rPr lang="en-US" dirty="0" err="1">
                <a:solidFill>
                  <a:srgbClr val="FFFF00"/>
                </a:solidFill>
              </a:rPr>
              <a:t>th</a:t>
            </a:r>
            <a:r>
              <a:rPr lang="en-US" dirty="0">
                <a:solidFill>
                  <a:srgbClr val="FFFF00"/>
                </a:solidFill>
              </a:rPr>
              <a:t> Period 9:45 – 11:15 90 minutes</a:t>
            </a:r>
          </a:p>
          <a:p>
            <a:r>
              <a:rPr lang="en-US" dirty="0">
                <a:solidFill>
                  <a:srgbClr val="FFFF00"/>
                </a:solidFill>
              </a:rPr>
              <a:t> 6 </a:t>
            </a:r>
            <a:r>
              <a:rPr lang="en-US" dirty="0" err="1">
                <a:solidFill>
                  <a:srgbClr val="FFFF00"/>
                </a:solidFill>
              </a:rPr>
              <a:t>th</a:t>
            </a:r>
            <a:r>
              <a:rPr lang="en-US" dirty="0">
                <a:solidFill>
                  <a:srgbClr val="FFFF00"/>
                </a:solidFill>
              </a:rPr>
              <a:t> Period 11:20 – 1:25 125 minutes </a:t>
            </a:r>
          </a:p>
          <a:p>
            <a:r>
              <a:rPr lang="en-US" dirty="0">
                <a:solidFill>
                  <a:srgbClr val="FFFF00"/>
                </a:solidFill>
              </a:rPr>
              <a:t>	Group A Lunch 11:20 – 11:45 </a:t>
            </a:r>
          </a:p>
          <a:p>
            <a:r>
              <a:rPr lang="en-US" dirty="0">
                <a:solidFill>
                  <a:srgbClr val="FFFF00"/>
                </a:solidFill>
              </a:rPr>
              <a:t>	Group B Lunch 11:45 – 12:10 </a:t>
            </a:r>
          </a:p>
          <a:p>
            <a:r>
              <a:rPr lang="en-US" dirty="0">
                <a:solidFill>
                  <a:srgbClr val="FFFF00"/>
                </a:solidFill>
              </a:rPr>
              <a:t>	Group C Lunch 12:10 – 12:35 </a:t>
            </a:r>
          </a:p>
          <a:p>
            <a:r>
              <a:rPr lang="en-US" dirty="0">
                <a:solidFill>
                  <a:srgbClr val="FFFF00"/>
                </a:solidFill>
              </a:rPr>
              <a:t>	Group D Lunch 12:35 – 1:00 </a:t>
            </a:r>
          </a:p>
          <a:p>
            <a:r>
              <a:rPr lang="en-US" dirty="0">
                <a:solidFill>
                  <a:srgbClr val="FFFF00"/>
                </a:solidFill>
              </a:rPr>
              <a:t>	Group E Lunch 1:00- 1:25</a:t>
            </a:r>
          </a:p>
          <a:p>
            <a:r>
              <a:rPr lang="en-US" dirty="0">
                <a:solidFill>
                  <a:srgbClr val="FFFF00"/>
                </a:solidFill>
              </a:rPr>
              <a:t> 7 </a:t>
            </a:r>
            <a:r>
              <a:rPr lang="en-US" dirty="0" err="1">
                <a:solidFill>
                  <a:srgbClr val="FFFF00"/>
                </a:solidFill>
              </a:rPr>
              <a:t>th</a:t>
            </a:r>
            <a:r>
              <a:rPr lang="en-US" dirty="0">
                <a:solidFill>
                  <a:srgbClr val="FFFF00"/>
                </a:solidFill>
              </a:rPr>
              <a:t> Period 1:30 – 3:00 90 minutes</a:t>
            </a:r>
          </a:p>
        </p:txBody>
      </p:sp>
      <p:sp>
        <p:nvSpPr>
          <p:cNvPr id="7" name="Rectangle 6">
            <a:extLst>
              <a:ext uri="{FF2B5EF4-FFF2-40B4-BE49-F238E27FC236}">
                <a16:creationId xmlns:a16="http://schemas.microsoft.com/office/drawing/2014/main" id="{E06D6981-D89F-4A03-A48C-F8E76064FAF0}"/>
              </a:ext>
            </a:extLst>
          </p:cNvPr>
          <p:cNvSpPr/>
          <p:nvPr/>
        </p:nvSpPr>
        <p:spPr>
          <a:xfrm>
            <a:off x="6321286" y="1336527"/>
            <a:ext cx="3843131" cy="3416320"/>
          </a:xfrm>
          <a:prstGeom prst="rect">
            <a:avLst/>
          </a:prstGeom>
        </p:spPr>
        <p:txBody>
          <a:bodyPr wrap="square">
            <a:spAutoFit/>
          </a:bodyPr>
          <a:lstStyle/>
          <a:p>
            <a:r>
              <a:rPr lang="en-US" dirty="0">
                <a:solidFill>
                  <a:schemeClr val="bg1"/>
                </a:solidFill>
              </a:rPr>
              <a:t>F</a:t>
            </a:r>
          </a:p>
          <a:p>
            <a:r>
              <a:rPr lang="en-US" dirty="0">
                <a:solidFill>
                  <a:schemeClr val="bg1"/>
                </a:solidFill>
              </a:rPr>
              <a:t> 1 </a:t>
            </a:r>
            <a:r>
              <a:rPr lang="en-US" dirty="0" err="1">
                <a:solidFill>
                  <a:schemeClr val="bg1"/>
                </a:solidFill>
              </a:rPr>
              <a:t>st</a:t>
            </a:r>
            <a:r>
              <a:rPr lang="en-US" dirty="0">
                <a:solidFill>
                  <a:schemeClr val="bg1"/>
                </a:solidFill>
              </a:rPr>
              <a:t> Period 8:00 – 8:55 55 minutes </a:t>
            </a:r>
          </a:p>
          <a:p>
            <a:r>
              <a:rPr lang="en-US" dirty="0">
                <a:solidFill>
                  <a:schemeClr val="bg1"/>
                </a:solidFill>
              </a:rPr>
              <a:t>2 </a:t>
            </a:r>
            <a:r>
              <a:rPr lang="en-US" dirty="0" err="1">
                <a:solidFill>
                  <a:schemeClr val="bg1"/>
                </a:solidFill>
              </a:rPr>
              <a:t>nd</a:t>
            </a:r>
            <a:r>
              <a:rPr lang="en-US" dirty="0">
                <a:solidFill>
                  <a:schemeClr val="bg1"/>
                </a:solidFill>
              </a:rPr>
              <a:t> Period 9:00 – 9:47 47 minutes </a:t>
            </a:r>
          </a:p>
          <a:p>
            <a:r>
              <a:rPr lang="en-US" dirty="0">
                <a:solidFill>
                  <a:schemeClr val="bg1"/>
                </a:solidFill>
              </a:rPr>
              <a:t>3 </a:t>
            </a:r>
            <a:r>
              <a:rPr lang="en-US" dirty="0" err="1">
                <a:solidFill>
                  <a:schemeClr val="bg1"/>
                </a:solidFill>
              </a:rPr>
              <a:t>rd</a:t>
            </a:r>
            <a:r>
              <a:rPr lang="en-US" dirty="0">
                <a:solidFill>
                  <a:schemeClr val="bg1"/>
                </a:solidFill>
              </a:rPr>
              <a:t> Period 9:52 – 10:39 47 minutes</a:t>
            </a:r>
          </a:p>
          <a:p>
            <a:r>
              <a:rPr lang="en-US" dirty="0">
                <a:solidFill>
                  <a:schemeClr val="bg1"/>
                </a:solidFill>
              </a:rPr>
              <a:t> 4 </a:t>
            </a:r>
            <a:r>
              <a:rPr lang="en-US" dirty="0" err="1">
                <a:solidFill>
                  <a:schemeClr val="bg1"/>
                </a:solidFill>
              </a:rPr>
              <a:t>th</a:t>
            </a:r>
            <a:r>
              <a:rPr lang="en-US" dirty="0">
                <a:solidFill>
                  <a:schemeClr val="bg1"/>
                </a:solidFill>
              </a:rPr>
              <a:t> Period 10:44 – 11:31 47 minutes </a:t>
            </a:r>
          </a:p>
          <a:p>
            <a:r>
              <a:rPr lang="en-US" dirty="0">
                <a:solidFill>
                  <a:srgbClr val="FF0000"/>
                </a:solidFill>
              </a:rPr>
              <a:t>6 </a:t>
            </a:r>
            <a:r>
              <a:rPr lang="en-US" dirty="0" err="1">
                <a:solidFill>
                  <a:srgbClr val="FF0000"/>
                </a:solidFill>
              </a:rPr>
              <a:t>th</a:t>
            </a:r>
            <a:r>
              <a:rPr lang="en-US" dirty="0">
                <a:solidFill>
                  <a:srgbClr val="FF0000"/>
                </a:solidFill>
              </a:rPr>
              <a:t> Period 11:36 – 1:16 100 minutes </a:t>
            </a:r>
          </a:p>
          <a:p>
            <a:r>
              <a:rPr lang="en-US" dirty="0">
                <a:solidFill>
                  <a:schemeClr val="bg1"/>
                </a:solidFill>
              </a:rPr>
              <a:t>	Group A Lunch 11:36 – 12:01 </a:t>
            </a:r>
          </a:p>
          <a:p>
            <a:r>
              <a:rPr lang="en-US" dirty="0">
                <a:solidFill>
                  <a:schemeClr val="bg1"/>
                </a:solidFill>
              </a:rPr>
              <a:t>	Group B Lunch 12:01-12:26 </a:t>
            </a:r>
          </a:p>
          <a:p>
            <a:r>
              <a:rPr lang="en-US" dirty="0">
                <a:solidFill>
                  <a:schemeClr val="bg1"/>
                </a:solidFill>
              </a:rPr>
              <a:t>	Group C Lunch 12:26 -12:51 </a:t>
            </a:r>
          </a:p>
          <a:p>
            <a:r>
              <a:rPr lang="en-US" dirty="0">
                <a:solidFill>
                  <a:schemeClr val="bg1"/>
                </a:solidFill>
              </a:rPr>
              <a:t>	Group D Lunch 12:51 - 1:16 </a:t>
            </a:r>
          </a:p>
          <a:p>
            <a:r>
              <a:rPr lang="en-US" dirty="0">
                <a:solidFill>
                  <a:schemeClr val="bg1"/>
                </a:solidFill>
              </a:rPr>
              <a:t>5 </a:t>
            </a:r>
            <a:r>
              <a:rPr lang="en-US" dirty="0" err="1">
                <a:solidFill>
                  <a:schemeClr val="bg1"/>
                </a:solidFill>
              </a:rPr>
              <a:t>th</a:t>
            </a:r>
            <a:r>
              <a:rPr lang="en-US" dirty="0">
                <a:solidFill>
                  <a:schemeClr val="bg1"/>
                </a:solidFill>
              </a:rPr>
              <a:t> Period 1:21 – 2:08 47 minutes</a:t>
            </a:r>
          </a:p>
          <a:p>
            <a:r>
              <a:rPr lang="en-US" dirty="0">
                <a:solidFill>
                  <a:schemeClr val="bg1"/>
                </a:solidFill>
              </a:rPr>
              <a:t> 7 </a:t>
            </a:r>
            <a:r>
              <a:rPr lang="en-US" dirty="0" err="1">
                <a:solidFill>
                  <a:schemeClr val="bg1"/>
                </a:solidFill>
              </a:rPr>
              <a:t>th</a:t>
            </a:r>
            <a:r>
              <a:rPr lang="en-US" dirty="0">
                <a:solidFill>
                  <a:schemeClr val="bg1"/>
                </a:solidFill>
              </a:rPr>
              <a:t> Period 2:13 – 3:00 47 minutes</a:t>
            </a:r>
          </a:p>
        </p:txBody>
      </p:sp>
    </p:spTree>
    <p:extLst>
      <p:ext uri="{BB962C8B-B14F-4D97-AF65-F5344CB8AC3E}">
        <p14:creationId xmlns:p14="http://schemas.microsoft.com/office/powerpoint/2010/main" val="1782086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352A8-65C7-4D98-9185-8F6AB088309D}"/>
              </a:ext>
            </a:extLst>
          </p:cNvPr>
          <p:cNvSpPr>
            <a:spLocks noGrp="1"/>
          </p:cNvSpPr>
          <p:nvPr>
            <p:ph type="title"/>
          </p:nvPr>
        </p:nvSpPr>
        <p:spPr/>
        <p:txBody>
          <a:bodyPr/>
          <a:lstStyle/>
          <a:p>
            <a:r>
              <a:rPr lang="en-US" dirty="0"/>
              <a:t>Sign-out code for </a:t>
            </a:r>
            <a:r>
              <a:rPr lang="en-US" dirty="0" err="1"/>
              <a:t>ct</a:t>
            </a:r>
            <a:r>
              <a:rPr lang="en-US" dirty="0"/>
              <a:t>, Directed studies, clubs, and advisory</a:t>
            </a:r>
          </a:p>
        </p:txBody>
      </p:sp>
      <p:sp>
        <p:nvSpPr>
          <p:cNvPr id="3" name="TextBox 2">
            <a:extLst>
              <a:ext uri="{FF2B5EF4-FFF2-40B4-BE49-F238E27FC236}">
                <a16:creationId xmlns:a16="http://schemas.microsoft.com/office/drawing/2014/main" id="{8334835D-0172-431C-A94E-C2AAEC088917}"/>
              </a:ext>
            </a:extLst>
          </p:cNvPr>
          <p:cNvSpPr txBox="1"/>
          <p:nvPr/>
        </p:nvSpPr>
        <p:spPr>
          <a:xfrm>
            <a:off x="1521309" y="2551037"/>
            <a:ext cx="7246676" cy="1754326"/>
          </a:xfrm>
          <a:prstGeom prst="rect">
            <a:avLst/>
          </a:prstGeom>
          <a:noFill/>
        </p:spPr>
        <p:txBody>
          <a:bodyPr wrap="square" rtlCol="0">
            <a:spAutoFit/>
          </a:bodyPr>
          <a:lstStyle/>
          <a:p>
            <a:r>
              <a:rPr lang="en-US" dirty="0">
                <a:solidFill>
                  <a:schemeClr val="bg1"/>
                </a:solidFill>
              </a:rPr>
              <a:t>There is a QR code by the exit door you need to open on your phone before you leave to go see another teacher during one of these class periods.</a:t>
            </a:r>
          </a:p>
          <a:p>
            <a:endParaRPr lang="en-US" dirty="0">
              <a:solidFill>
                <a:schemeClr val="bg1"/>
              </a:solidFill>
            </a:endParaRPr>
          </a:p>
          <a:p>
            <a:r>
              <a:rPr lang="en-US" dirty="0">
                <a:solidFill>
                  <a:schemeClr val="bg1"/>
                </a:solidFill>
              </a:rPr>
              <a:t>The QR code will open a form.  You will need to answer all the questions on the form so I will know where you are and if you will be returning to me during that </a:t>
            </a:r>
            <a:r>
              <a:rPr lang="en-US" dirty="0" err="1">
                <a:solidFill>
                  <a:schemeClr val="bg1"/>
                </a:solidFill>
              </a:rPr>
              <a:t>classtime</a:t>
            </a:r>
            <a:r>
              <a:rPr lang="en-US" dirty="0">
                <a:solidFill>
                  <a:schemeClr val="bg1"/>
                </a:solidFill>
              </a:rPr>
              <a:t>.</a:t>
            </a:r>
          </a:p>
        </p:txBody>
      </p:sp>
    </p:spTree>
    <p:extLst>
      <p:ext uri="{BB962C8B-B14F-4D97-AF65-F5344CB8AC3E}">
        <p14:creationId xmlns:p14="http://schemas.microsoft.com/office/powerpoint/2010/main" val="848618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18F16-4AA1-490E-A204-F945284B9374}"/>
              </a:ext>
            </a:extLst>
          </p:cNvPr>
          <p:cNvSpPr>
            <a:spLocks noGrp="1"/>
          </p:cNvSpPr>
          <p:nvPr>
            <p:ph type="title"/>
          </p:nvPr>
        </p:nvSpPr>
        <p:spPr>
          <a:xfrm>
            <a:off x="1204912" y="114300"/>
            <a:ext cx="10339387" cy="825500"/>
          </a:xfrm>
        </p:spPr>
        <p:txBody>
          <a:bodyPr/>
          <a:lstStyle/>
          <a:p>
            <a:r>
              <a:rPr lang="en-US" dirty="0"/>
              <a:t>What are we going to learn about this year?</a:t>
            </a:r>
          </a:p>
        </p:txBody>
      </p:sp>
      <p:sp>
        <p:nvSpPr>
          <p:cNvPr id="4" name="Rectangle 3">
            <a:extLst>
              <a:ext uri="{FF2B5EF4-FFF2-40B4-BE49-F238E27FC236}">
                <a16:creationId xmlns:a16="http://schemas.microsoft.com/office/drawing/2014/main" id="{828A3375-F555-4042-902D-6586D144D72F}"/>
              </a:ext>
            </a:extLst>
          </p:cNvPr>
          <p:cNvSpPr/>
          <p:nvPr/>
        </p:nvSpPr>
        <p:spPr>
          <a:xfrm>
            <a:off x="6374605" y="1392178"/>
            <a:ext cx="4940300" cy="3785652"/>
          </a:xfrm>
          <a:prstGeom prst="rect">
            <a:avLst/>
          </a:prstGeom>
        </p:spPr>
        <p:txBody>
          <a:bodyPr wrap="square">
            <a:spAutoFit/>
          </a:bodyPr>
          <a:lstStyle/>
          <a:p>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3</a:t>
            </a:r>
            <a:r>
              <a:rPr lang="en-US" sz="1600" kern="50" baseline="3000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rd</a:t>
            </a:r>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 9 weeks</a:t>
            </a:r>
          </a:p>
          <a:p>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	8.ESS2.3 Rocks: </a:t>
            </a:r>
            <a:r>
              <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rPr>
              <a:t>processes and forces</a:t>
            </a:r>
          </a:p>
          <a:p>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	8.ESS3.1 </a:t>
            </a:r>
            <a:r>
              <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rPr>
              <a:t>Tectonic plates and resource distribution</a:t>
            </a:r>
          </a:p>
          <a:p>
            <a:pPr indent="457200"/>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8.ESS2.1 Biogeology</a:t>
            </a:r>
            <a:r>
              <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rPr>
              <a:t>: extinction events</a:t>
            </a:r>
          </a:p>
          <a:p>
            <a:pPr indent="457200"/>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8.LS4.1 Fossil record</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8.LS4.2 Evidence of common </a:t>
            </a:r>
            <a:r>
              <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rPr>
              <a:t>ancestry</a:t>
            </a:r>
          </a:p>
          <a:p>
            <a:pPr indent="457200"/>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8.LS4.3 </a:t>
            </a:r>
            <a:r>
              <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rPr>
              <a:t>Phenotypic variation</a:t>
            </a:r>
          </a:p>
          <a:p>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4</a:t>
            </a:r>
            <a:r>
              <a:rPr lang="en-US" sz="1600" kern="50" baseline="3000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th</a:t>
            </a:r>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 9 weeks</a:t>
            </a:r>
          </a:p>
          <a:p>
            <a:pPr indent="457200"/>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8.LS4.4 </a:t>
            </a:r>
            <a:r>
              <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rPr>
              <a:t>Natural selection</a:t>
            </a:r>
          </a:p>
          <a:p>
            <a:pPr indent="457200"/>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8.LS4.5 Technology and artificial selection</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	Review Testing</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State </a:t>
            </a:r>
            <a:r>
              <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rPr>
              <a:t>Testing</a:t>
            </a:r>
          </a:p>
          <a:p>
            <a:pPr indent="457200"/>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STEM </a:t>
            </a:r>
            <a:r>
              <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rPr>
              <a:t>Investigations/End-of-Year Activities</a:t>
            </a:r>
          </a:p>
          <a:p>
            <a:pPr indent="457200"/>
            <a:endParaRPr lang="en-US" sz="1600" kern="50" dirty="0">
              <a:solidFill>
                <a:schemeClr val="bg1"/>
              </a:solidFill>
              <a:effectLst/>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rPr>
              <a:t>A complete syllabus can be found on my website</a:t>
            </a:r>
            <a:endParaRPr lang="en-US" sz="1600" kern="50" dirty="0">
              <a:solidFill>
                <a:schemeClr val="bg1"/>
              </a:solidFill>
              <a:effectLst/>
              <a:latin typeface="Times New Roman" panose="02020603050405020304" pitchFamily="18" charset="0"/>
              <a:ea typeface="Lucida Sans Unicode" panose="020B0602030504020204" pitchFamily="34" charset="0"/>
              <a:cs typeface="Lucida Sans" panose="020B0602030504020204" pitchFamily="34" charset="0"/>
            </a:endParaRPr>
          </a:p>
        </p:txBody>
      </p:sp>
      <p:sp>
        <p:nvSpPr>
          <p:cNvPr id="5" name="Rectangle 4">
            <a:extLst>
              <a:ext uri="{FF2B5EF4-FFF2-40B4-BE49-F238E27FC236}">
                <a16:creationId xmlns:a16="http://schemas.microsoft.com/office/drawing/2014/main" id="{4B94DBF3-A861-45BC-AD01-84C0AC34D575}"/>
              </a:ext>
            </a:extLst>
          </p:cNvPr>
          <p:cNvSpPr/>
          <p:nvPr/>
        </p:nvSpPr>
        <p:spPr>
          <a:xfrm>
            <a:off x="1054100" y="939800"/>
            <a:ext cx="5588000" cy="4770537"/>
          </a:xfrm>
          <a:prstGeom prst="rect">
            <a:avLst/>
          </a:prstGeom>
        </p:spPr>
        <p:txBody>
          <a:bodyPr wrap="square">
            <a:spAutoFit/>
          </a:bodyPr>
          <a:lstStyle/>
          <a:p>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1</a:t>
            </a:r>
            <a:r>
              <a:rPr lang="en-US" sz="1600" kern="50" baseline="3000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st</a:t>
            </a:r>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 9 weeks</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	</a:t>
            </a:r>
            <a:r>
              <a:rPr lang="en-US" sz="1600" kern="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8.PS2.3 Position, forces, and direction (velocity and      	acceleration)</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8.PS2.4 Newton’s Second Law</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8.PS2.5 Newton’s Third Law</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8.PS4.1 Basic properties of waves</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8.PS4.2 Mechanical waves and electromagnetic waves</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8.PS4.3 Waves and communication systems</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8.PS2.2 Non-contact forces</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8.PS2.1 Magnetism and electricity</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2</a:t>
            </a:r>
            <a:r>
              <a:rPr lang="en-US" sz="1600" kern="50" baseline="3000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nd</a:t>
            </a:r>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 9 weeks</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	</a:t>
            </a:r>
            <a:r>
              <a:rPr lang="en-US" sz="1600" kern="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8.ETS1.1 Optimal solution design: electromagnets</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	8.ESS1.1 The universe and its stars</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8.ESS1.2 Gravity, celestial motion, and </a:t>
            </a:r>
            <a:r>
              <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rPr>
              <a:t>tides</a:t>
            </a:r>
          </a:p>
          <a:p>
            <a:pPr indent="457200"/>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8.ETS1.2 Technology, the solar system, and the universe</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8.ESS2.2 Seismic waves and Earth’s structure</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8.ESS2.4 Plate movement and convection cycles</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8.ESS2.5 Processes of plate tectonics</a:t>
            </a:r>
            <a:endPar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endParaRPr>
          </a:p>
          <a:p>
            <a:pPr indent="457200"/>
            <a:r>
              <a:rPr lang="en-US" sz="1600" kern="50" dirty="0">
                <a:solidFill>
                  <a:schemeClr val="bg1"/>
                </a:solidFill>
                <a:latin typeface="Times New Roman" panose="02020603050405020304" pitchFamily="18" charset="0"/>
                <a:ea typeface="Lucida Sans Unicode" panose="020B0602030504020204" pitchFamily="34" charset="0"/>
                <a:cs typeface="Times New Roman" panose="02020603050405020304" pitchFamily="18" charset="0"/>
              </a:rPr>
              <a:t>8.ESS3.2 </a:t>
            </a:r>
            <a:r>
              <a:rPr lang="en-US" sz="1600" kern="50" dirty="0">
                <a:solidFill>
                  <a:schemeClr val="bg1"/>
                </a:solidFill>
                <a:latin typeface="Times New Roman" panose="02020603050405020304" pitchFamily="18" charset="0"/>
                <a:ea typeface="Lucida Sans Unicode" panose="020B0602030504020204" pitchFamily="34" charset="0"/>
                <a:cs typeface="Lucida Sans" panose="020B0602030504020204" pitchFamily="34" charset="0"/>
              </a:rPr>
              <a:t>Natural hazards: volcanoes and earthquakes</a:t>
            </a:r>
          </a:p>
        </p:txBody>
      </p:sp>
    </p:spTree>
    <p:extLst>
      <p:ext uri="{BB962C8B-B14F-4D97-AF65-F5344CB8AC3E}">
        <p14:creationId xmlns:p14="http://schemas.microsoft.com/office/powerpoint/2010/main" val="821904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4" end="14"/>
                                            </p:txEl>
                                          </p:spTgt>
                                        </p:tgtEl>
                                        <p:attrNameLst>
                                          <p:attrName>style.visibility</p:attrName>
                                        </p:attrNameLst>
                                      </p:cBhvr>
                                      <p:to>
                                        <p:strVal val="visible"/>
                                      </p:to>
                                    </p:set>
                                    <p:anim calcmode="lin" valueType="num">
                                      <p:cBhvr additive="base">
                                        <p:cTn id="7" dur="500" fill="hold"/>
                                        <p:tgtEl>
                                          <p:spTgt spid="4">
                                            <p:txEl>
                                              <p:pRg st="14" end="1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20276-440D-46BC-9C68-4AF77EE316BA}"/>
              </a:ext>
            </a:extLst>
          </p:cNvPr>
          <p:cNvSpPr>
            <a:spLocks noGrp="1"/>
          </p:cNvSpPr>
          <p:nvPr>
            <p:ph type="title"/>
          </p:nvPr>
        </p:nvSpPr>
        <p:spPr>
          <a:xfrm>
            <a:off x="1331913" y="203236"/>
            <a:ext cx="9905998" cy="712860"/>
          </a:xfrm>
        </p:spPr>
        <p:txBody>
          <a:bodyPr/>
          <a:lstStyle/>
          <a:p>
            <a:r>
              <a:rPr lang="en-US" dirty="0"/>
              <a:t>Where to find daily activities?</a:t>
            </a:r>
          </a:p>
        </p:txBody>
      </p:sp>
      <p:sp>
        <p:nvSpPr>
          <p:cNvPr id="3" name="Content Placeholder 2">
            <a:extLst>
              <a:ext uri="{FF2B5EF4-FFF2-40B4-BE49-F238E27FC236}">
                <a16:creationId xmlns:a16="http://schemas.microsoft.com/office/drawing/2014/main" id="{567BA9C8-E027-48C3-9813-8CF0D2724FC1}"/>
              </a:ext>
            </a:extLst>
          </p:cNvPr>
          <p:cNvSpPr>
            <a:spLocks noGrp="1"/>
          </p:cNvSpPr>
          <p:nvPr>
            <p:ph idx="1"/>
          </p:nvPr>
        </p:nvSpPr>
        <p:spPr>
          <a:xfrm>
            <a:off x="751587" y="1999463"/>
            <a:ext cx="10874356" cy="3033643"/>
          </a:xfrm>
        </p:spPr>
        <p:txBody>
          <a:bodyPr>
            <a:normAutofit/>
          </a:bodyPr>
          <a:lstStyle/>
          <a:p>
            <a:r>
              <a:rPr lang="en-US" dirty="0">
                <a:solidFill>
                  <a:schemeClr val="bg1"/>
                </a:solidFill>
              </a:rPr>
              <a:t>You will be able to find all our activities on my webpage under the SNB TOC (Science Notebook Table of Contents).</a:t>
            </a:r>
          </a:p>
          <a:p>
            <a:r>
              <a:rPr lang="en-US" dirty="0">
                <a:solidFill>
                  <a:schemeClr val="bg1"/>
                </a:solidFill>
              </a:rPr>
              <a:t>Most of our activities will be completed on paper and turned in to the appropriate box for your class period.  We will also use TEAMS for some of our activities.</a:t>
            </a:r>
            <a:endParaRPr lang="en-US" b="1" u="sng" dirty="0">
              <a:solidFill>
                <a:schemeClr val="bg1"/>
              </a:solidFill>
            </a:endParaRPr>
          </a:p>
          <a:p>
            <a:r>
              <a:rPr lang="en-US" dirty="0">
                <a:solidFill>
                  <a:schemeClr val="bg1"/>
                </a:solidFill>
              </a:rPr>
              <a:t>Always make sure to click the turn in button on TEAMS when your activity is complete!</a:t>
            </a:r>
          </a:p>
          <a:p>
            <a:endParaRPr lang="en-US" dirty="0"/>
          </a:p>
        </p:txBody>
      </p:sp>
      <p:pic>
        <p:nvPicPr>
          <p:cNvPr id="2050" name="Picture 2" descr="https://attachments.office.net/owa/meekl%40rcschools.net/service.svc/s/GetAttachmentThumbnail?id=AAMkAGJkYmM5NTY1LTM2NTctNDE4My1iODkwLWViZmQ4MjA2M2Y4NABGAAAAAAAfKklFgHUrQ6H5HvsHwNToBwDdZ8Xk39UCTquGBozndpHsA4pl3uo8AADpJiRu1pzSRLLlAENN30F5AALtXObwAAABEgAQALSUXkNDjn5Jtv6uv6WiFxY%3D&amp;thumbnailType=2&amp;owa=outlook.office.com&amp;scriptVer=2020080303.15&amp;X-OWA-CANARY=EArdgadLs0u1HouuNYDI54DaFk5OPdgYSWulFL1GRUR27iqWCQ6JYBCKwl0oUIK_GvMTg0c13j8.&amp;token=eyJhbGciOiJSUzI1NiIsImtpZCI6IjU2MzU4ODUyMzRCOTI1MkRERTAwNTc2NkQ5RDlGMjc2NTY1RjYzRTIiLCJ4NXQiOiJWaldJVWpTNUpTM2VBRmRtMmRueWRsWmZZLUkiLCJ0eXAiOiJKV1QifQ.eyJvcmlnaW4iOiJodHRwczovL291dGxvb2sub2ZmaWNlLmNvbSIsInVjIjoiYzgzNGYxNWU5NjZiNDA2ODg0ZGFmNWVlYWQwNjNkNjIiLCJzaWduaW5fc3RhdGUiOiJbXCJpbmtub3dubnR3a1wiXSIsInZlciI6IkV4Y2hhbmdlLkNhbGxiYWNrLlYxIiwiYXBwY3R4c2VuZGVyIjoiT3dhRG93bmxvYWRAM2I5NmNiOGYtMTc0Yy00YjY1LTgyZWItNWNjMzhiOWUwNjZjIiwiaXNzcmluZyI6IldXIiwiYXBwY3R4Ijoie1wibXNleGNocHJvdFwiOlwib3dhXCIsXCJwcmltYXJ5c2lkXCI6XCJTLTEtNS0yMS0zNjczMjg0NjQyLTEyODM3MDg3MTAtMTM1NDY2NDE2MS01NDUxNDE4XCIsXCJwdWlkXCI6XCIxMTUzNzY1OTMxODg5OTE0NjU0XCIsXCJvaWRcIjpcIjA1MGVhYjc1LWQyMzMtNDQ0NC1hNmRjLWQxM2E5YjU5ZTk2N1wiLFwic2NvcGVcIjpcIk93YURvd25sb2FkXCJ9IiwibmJmIjoxNTk3MDc4NDkyLCJleHAiOjE1OTcwNzkwOTIsImlzcyI6IjAwMDAwMDAyLTAwMDAtMGZmMS1jZTAwLTAwMDAwMDAwMDAwMEAzYjk2Y2I4Zi0xNzRjLTRiNjUtODJlYi01Y2MzOGI5ZTA2NmMiLCJhdWQiOiIwMDAwMDAwMi0wMDAwLTBmZjEtY2UwMC0wMDAwMDAwMDAwMDAvYXR0YWNobWVudHMub2ZmaWNlLm5ldEAzYjk2Y2I4Zi0xNzRjLTRiNjUtODJlYi01Y2MzOGI5ZTA2NmMiLCJoYXBwIjoib3dhIn0.P1fT2UYLavL4TjF_OFvDrad8QjUzcyqWsdPQ0-O7PNK9arUUGPlknHYw5BZE5DP_4mZ2_-96sd6lTJHOQH-g8XfvZNqPPp0WzTN0aE_4aTEIZWEITuXasame5tAu5nWGSzZ5oZYcqfGEWqrwjv-Nskpskfqu9aaLlzMqETznUA3ilas2BWZotTvWNpr2lB7h83KBSmbOBd2-sRJ2rQytgZ4flVTgLvcn1pdvw_-WPOlbP82fgkX_7J1cnR4CYsUHWO51SzaR7WXy0QXiiUEP8J1hAjr3STKfa2WC4TU3pjndK9G4L3wnJqJsGHybP2ML_uz2UF1D0lboFhcohSg--Q&amp;animation=true">
            <a:extLst>
              <a:ext uri="{FF2B5EF4-FFF2-40B4-BE49-F238E27FC236}">
                <a16:creationId xmlns:a16="http://schemas.microsoft.com/office/drawing/2014/main" id="{371E44C4-DE13-4B18-84F8-AA5BBFA4E0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86948" y="203236"/>
            <a:ext cx="1676364" cy="1676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74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E7140-FE02-483F-9297-2730139F2464}"/>
              </a:ext>
            </a:extLst>
          </p:cNvPr>
          <p:cNvSpPr>
            <a:spLocks noGrp="1"/>
          </p:cNvSpPr>
          <p:nvPr>
            <p:ph type="title"/>
          </p:nvPr>
        </p:nvSpPr>
        <p:spPr>
          <a:xfrm>
            <a:off x="1141413" y="127000"/>
            <a:ext cx="9905998" cy="812800"/>
          </a:xfrm>
        </p:spPr>
        <p:txBody>
          <a:bodyPr/>
          <a:lstStyle/>
          <a:p>
            <a:r>
              <a:rPr lang="en-US" dirty="0"/>
              <a:t>Supplies for class/labs</a:t>
            </a:r>
          </a:p>
        </p:txBody>
      </p:sp>
      <p:sp>
        <p:nvSpPr>
          <p:cNvPr id="3" name="Content Placeholder 2">
            <a:extLst>
              <a:ext uri="{FF2B5EF4-FFF2-40B4-BE49-F238E27FC236}">
                <a16:creationId xmlns:a16="http://schemas.microsoft.com/office/drawing/2014/main" id="{1B878B7E-D7EA-4FFB-AC57-DC34F9D3D93F}"/>
              </a:ext>
            </a:extLst>
          </p:cNvPr>
          <p:cNvSpPr>
            <a:spLocks noGrp="1"/>
          </p:cNvSpPr>
          <p:nvPr>
            <p:ph idx="1"/>
          </p:nvPr>
        </p:nvSpPr>
        <p:spPr>
          <a:xfrm>
            <a:off x="1141412" y="939800"/>
            <a:ext cx="9905999" cy="2757557"/>
          </a:xfrm>
        </p:spPr>
        <p:txBody>
          <a:bodyPr>
            <a:normAutofit lnSpcReduction="10000"/>
          </a:bodyPr>
          <a:lstStyle/>
          <a:p>
            <a:r>
              <a:rPr lang="en-US" dirty="0">
                <a:solidFill>
                  <a:schemeClr val="bg1"/>
                </a:solidFill>
              </a:rPr>
              <a:t>You will need a 1 ½ - 2 inch binder with 5 dividers for class.  </a:t>
            </a:r>
          </a:p>
          <a:p>
            <a:r>
              <a:rPr lang="en-US" dirty="0">
                <a:solidFill>
                  <a:schemeClr val="bg1"/>
                </a:solidFill>
              </a:rPr>
              <a:t>I will let you know 2 weeks before a lab if you will need to bring in any supplies.  I try to use recycled materials for labs as much as possible.  (cereal boxes, paper towel and toilet paper cardboard rolls, plastic bottles, etc.)</a:t>
            </a:r>
          </a:p>
          <a:p>
            <a:r>
              <a:rPr lang="en-US" dirty="0">
                <a:solidFill>
                  <a:schemeClr val="bg1"/>
                </a:solidFill>
              </a:rPr>
              <a:t>I do know each child will need  baggie of old broken crayons with the paper off by December/January.  </a:t>
            </a:r>
          </a:p>
        </p:txBody>
      </p:sp>
    </p:spTree>
    <p:extLst>
      <p:ext uri="{BB962C8B-B14F-4D97-AF65-F5344CB8AC3E}">
        <p14:creationId xmlns:p14="http://schemas.microsoft.com/office/powerpoint/2010/main" val="15637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31B59-B85B-4F32-93F3-5D2123E08AD3}"/>
              </a:ext>
            </a:extLst>
          </p:cNvPr>
          <p:cNvSpPr>
            <a:spLocks noGrp="1"/>
          </p:cNvSpPr>
          <p:nvPr>
            <p:ph type="title"/>
          </p:nvPr>
        </p:nvSpPr>
        <p:spPr>
          <a:xfrm>
            <a:off x="1141412" y="172430"/>
            <a:ext cx="9905998" cy="1478570"/>
          </a:xfrm>
        </p:spPr>
        <p:txBody>
          <a:bodyPr/>
          <a:lstStyle/>
          <a:p>
            <a:r>
              <a:rPr lang="en-US" dirty="0"/>
              <a:t>Grades</a:t>
            </a:r>
          </a:p>
        </p:txBody>
      </p:sp>
      <p:sp>
        <p:nvSpPr>
          <p:cNvPr id="3" name="Content Placeholder 2">
            <a:extLst>
              <a:ext uri="{FF2B5EF4-FFF2-40B4-BE49-F238E27FC236}">
                <a16:creationId xmlns:a16="http://schemas.microsoft.com/office/drawing/2014/main" id="{9DD6C8DA-B2E1-4F32-8826-E7C092E34A3D}"/>
              </a:ext>
            </a:extLst>
          </p:cNvPr>
          <p:cNvSpPr>
            <a:spLocks noGrp="1"/>
          </p:cNvSpPr>
          <p:nvPr>
            <p:ph idx="1"/>
          </p:nvPr>
        </p:nvSpPr>
        <p:spPr>
          <a:xfrm>
            <a:off x="660400" y="1651000"/>
            <a:ext cx="11290300" cy="4140201"/>
          </a:xfrm>
        </p:spPr>
        <p:txBody>
          <a:bodyPr>
            <a:normAutofit/>
          </a:bodyPr>
          <a:lstStyle/>
          <a:p>
            <a:r>
              <a:rPr lang="en-US" b="1" dirty="0">
                <a:solidFill>
                  <a:schemeClr val="bg1"/>
                </a:solidFill>
              </a:rPr>
              <a:t>	</a:t>
            </a:r>
            <a:r>
              <a:rPr lang="en-US" dirty="0">
                <a:solidFill>
                  <a:schemeClr val="bg1"/>
                </a:solidFill>
              </a:rPr>
              <a:t>Grades will be based on a point system.  The categories for grades are as follows:</a:t>
            </a:r>
          </a:p>
          <a:p>
            <a:r>
              <a:rPr lang="en-US" dirty="0">
                <a:solidFill>
                  <a:schemeClr val="bg1"/>
                </a:solidFill>
              </a:rPr>
              <a:t>		Classwork</a:t>
            </a:r>
          </a:p>
          <a:p>
            <a:r>
              <a:rPr lang="en-US" dirty="0">
                <a:solidFill>
                  <a:schemeClr val="bg1"/>
                </a:solidFill>
              </a:rPr>
              <a:t>		Homework</a:t>
            </a:r>
          </a:p>
          <a:p>
            <a:r>
              <a:rPr lang="en-US" dirty="0">
                <a:solidFill>
                  <a:schemeClr val="bg1"/>
                </a:solidFill>
              </a:rPr>
              <a:t>		Projects</a:t>
            </a:r>
          </a:p>
          <a:p>
            <a:r>
              <a:rPr lang="en-US" dirty="0">
                <a:solidFill>
                  <a:schemeClr val="bg1"/>
                </a:solidFill>
              </a:rPr>
              <a:t>		Quizzes</a:t>
            </a:r>
          </a:p>
          <a:p>
            <a:r>
              <a:rPr lang="en-US" dirty="0">
                <a:solidFill>
                  <a:schemeClr val="bg1"/>
                </a:solidFill>
              </a:rPr>
              <a:t>		Tests</a:t>
            </a:r>
          </a:p>
          <a:p>
            <a:endParaRPr lang="en-US" dirty="0"/>
          </a:p>
        </p:txBody>
      </p:sp>
    </p:spTree>
    <p:extLst>
      <p:ext uri="{BB962C8B-B14F-4D97-AF65-F5344CB8AC3E}">
        <p14:creationId xmlns:p14="http://schemas.microsoft.com/office/powerpoint/2010/main" val="58028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5C2B-691E-4D7B-A8CE-2F2BC4B36234}"/>
              </a:ext>
            </a:extLst>
          </p:cNvPr>
          <p:cNvSpPr>
            <a:spLocks noGrp="1"/>
          </p:cNvSpPr>
          <p:nvPr>
            <p:ph type="title"/>
          </p:nvPr>
        </p:nvSpPr>
        <p:spPr/>
        <p:txBody>
          <a:bodyPr/>
          <a:lstStyle/>
          <a:p>
            <a:r>
              <a:rPr lang="en-US" dirty="0"/>
              <a:t>Science Tests</a:t>
            </a:r>
          </a:p>
        </p:txBody>
      </p:sp>
      <p:sp>
        <p:nvSpPr>
          <p:cNvPr id="3" name="Content Placeholder 2">
            <a:extLst>
              <a:ext uri="{FF2B5EF4-FFF2-40B4-BE49-F238E27FC236}">
                <a16:creationId xmlns:a16="http://schemas.microsoft.com/office/drawing/2014/main" id="{849045F8-4902-4903-9CF8-029804604B05}"/>
              </a:ext>
            </a:extLst>
          </p:cNvPr>
          <p:cNvSpPr>
            <a:spLocks noGrp="1"/>
          </p:cNvSpPr>
          <p:nvPr>
            <p:ph idx="1"/>
          </p:nvPr>
        </p:nvSpPr>
        <p:spPr/>
        <p:txBody>
          <a:bodyPr/>
          <a:lstStyle/>
          <a:p>
            <a:r>
              <a:rPr lang="en-US" dirty="0">
                <a:solidFill>
                  <a:schemeClr val="bg1"/>
                </a:solidFill>
              </a:rPr>
              <a:t>Science tests will be given through </a:t>
            </a:r>
            <a:r>
              <a:rPr lang="en-US" dirty="0" err="1">
                <a:solidFill>
                  <a:schemeClr val="bg1"/>
                </a:solidFill>
              </a:rPr>
              <a:t>Masteryconnect</a:t>
            </a:r>
            <a:r>
              <a:rPr lang="en-US" dirty="0">
                <a:solidFill>
                  <a:schemeClr val="bg1"/>
                </a:solidFill>
              </a:rPr>
              <a:t>.  You will be able to log in through clever.</a:t>
            </a:r>
          </a:p>
          <a:p>
            <a:r>
              <a:rPr lang="en-US" dirty="0">
                <a:solidFill>
                  <a:schemeClr val="bg1"/>
                </a:solidFill>
              </a:rPr>
              <a:t>Each test will be open for you to take during your scheduled class time.  </a:t>
            </a:r>
          </a:p>
          <a:p>
            <a:r>
              <a:rPr lang="en-US" dirty="0">
                <a:solidFill>
                  <a:schemeClr val="bg1"/>
                </a:solidFill>
              </a:rPr>
              <a:t>Retakes will be given one week from the original test. Please contact me if you plan to retake a test.  I will use the highest score for your final test grade.</a:t>
            </a:r>
          </a:p>
          <a:p>
            <a:r>
              <a:rPr lang="en-US" dirty="0">
                <a:solidFill>
                  <a:schemeClr val="bg1"/>
                </a:solidFill>
              </a:rPr>
              <a:t>Retake activities MUST be completed and turned in before you will be allowed to retake the test.</a:t>
            </a:r>
          </a:p>
        </p:txBody>
      </p:sp>
    </p:spTree>
    <p:extLst>
      <p:ext uri="{BB962C8B-B14F-4D97-AF65-F5344CB8AC3E}">
        <p14:creationId xmlns:p14="http://schemas.microsoft.com/office/powerpoint/2010/main" val="1111695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66F43-0766-4D44-8417-7776C6AF19DD}"/>
              </a:ext>
            </a:extLst>
          </p:cNvPr>
          <p:cNvSpPr>
            <a:spLocks noGrp="1"/>
          </p:cNvSpPr>
          <p:nvPr>
            <p:ph type="title"/>
          </p:nvPr>
        </p:nvSpPr>
        <p:spPr>
          <a:xfrm>
            <a:off x="1143001" y="288318"/>
            <a:ext cx="9905998" cy="968982"/>
          </a:xfrm>
        </p:spPr>
        <p:txBody>
          <a:bodyPr/>
          <a:lstStyle/>
          <a:p>
            <a:r>
              <a:rPr lang="en-US" dirty="0"/>
              <a:t>Textbook</a:t>
            </a:r>
          </a:p>
        </p:txBody>
      </p:sp>
      <p:sp>
        <p:nvSpPr>
          <p:cNvPr id="3" name="Content Placeholder 2">
            <a:extLst>
              <a:ext uri="{FF2B5EF4-FFF2-40B4-BE49-F238E27FC236}">
                <a16:creationId xmlns:a16="http://schemas.microsoft.com/office/drawing/2014/main" id="{1FF777E2-3791-4CFC-BE1C-FD173638B94E}"/>
              </a:ext>
            </a:extLst>
          </p:cNvPr>
          <p:cNvSpPr>
            <a:spLocks noGrp="1"/>
          </p:cNvSpPr>
          <p:nvPr>
            <p:ph idx="1"/>
          </p:nvPr>
        </p:nvSpPr>
        <p:spPr>
          <a:xfrm>
            <a:off x="1143000" y="1658143"/>
            <a:ext cx="9905999" cy="3541714"/>
          </a:xfrm>
        </p:spPr>
        <p:txBody>
          <a:bodyPr/>
          <a:lstStyle/>
          <a:p>
            <a:r>
              <a:rPr lang="en-US" dirty="0">
                <a:solidFill>
                  <a:schemeClr val="bg1"/>
                </a:solidFill>
              </a:rPr>
              <a:t>You will have a textbook for class as well as access to it online.  You can get access through clever.  The username should be your regular username for school.  Your password is your last name in all capital letters.  (MEEK)  </a:t>
            </a:r>
          </a:p>
          <a:p>
            <a:r>
              <a:rPr lang="en-US" dirty="0">
                <a:solidFill>
                  <a:schemeClr val="bg1"/>
                </a:solidFill>
              </a:rPr>
              <a:t>Please only bring the textbook to class when it is requested.  You DO NOT have to bring it everyday.  I will let you know ahead of time if you need it.  </a:t>
            </a:r>
          </a:p>
          <a:p>
            <a:r>
              <a:rPr lang="en-US" dirty="0">
                <a:solidFill>
                  <a:schemeClr val="bg1"/>
                </a:solidFill>
              </a:rPr>
              <a:t>You are encouraged to use the textbook for standards you are struggling with or want more information about.  </a:t>
            </a:r>
          </a:p>
        </p:txBody>
      </p:sp>
    </p:spTree>
    <p:extLst>
      <p:ext uri="{BB962C8B-B14F-4D97-AF65-F5344CB8AC3E}">
        <p14:creationId xmlns:p14="http://schemas.microsoft.com/office/powerpoint/2010/main" val="4015608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AC4AA-283E-4DA8-83DD-65005C8F6256}"/>
              </a:ext>
            </a:extLst>
          </p:cNvPr>
          <p:cNvSpPr>
            <a:spLocks noGrp="1"/>
          </p:cNvSpPr>
          <p:nvPr>
            <p:ph type="title"/>
          </p:nvPr>
        </p:nvSpPr>
        <p:spPr/>
        <p:txBody>
          <a:bodyPr/>
          <a:lstStyle/>
          <a:p>
            <a:r>
              <a:rPr lang="en-US" dirty="0"/>
              <a:t>Entering and Leaving my classroom</a:t>
            </a:r>
          </a:p>
        </p:txBody>
      </p:sp>
      <p:sp>
        <p:nvSpPr>
          <p:cNvPr id="3" name="TextBox 2">
            <a:extLst>
              <a:ext uri="{FF2B5EF4-FFF2-40B4-BE49-F238E27FC236}">
                <a16:creationId xmlns:a16="http://schemas.microsoft.com/office/drawing/2014/main" id="{535F035A-C841-4C48-95DA-C32AB967D9B5}"/>
              </a:ext>
            </a:extLst>
          </p:cNvPr>
          <p:cNvSpPr txBox="1"/>
          <p:nvPr/>
        </p:nvSpPr>
        <p:spPr>
          <a:xfrm>
            <a:off x="1296505" y="2219187"/>
            <a:ext cx="8737600" cy="2677656"/>
          </a:xfrm>
          <a:prstGeom prst="rect">
            <a:avLst/>
          </a:prstGeom>
          <a:noFill/>
        </p:spPr>
        <p:txBody>
          <a:bodyPr wrap="square" rtlCol="0">
            <a:spAutoFit/>
          </a:bodyPr>
          <a:lstStyle/>
          <a:p>
            <a:r>
              <a:rPr lang="en-US" sz="2800" dirty="0">
                <a:solidFill>
                  <a:schemeClr val="bg1"/>
                </a:solidFill>
              </a:rPr>
              <a:t>Please enter/exit through the appropriately marked door.</a:t>
            </a:r>
          </a:p>
          <a:p>
            <a:r>
              <a:rPr lang="en-US" sz="2800" dirty="0">
                <a:solidFill>
                  <a:schemeClr val="bg1"/>
                </a:solidFill>
              </a:rPr>
              <a:t>Pick up any handouts in the trays by the entrance when you enter the room.</a:t>
            </a:r>
          </a:p>
          <a:p>
            <a:r>
              <a:rPr lang="en-US" sz="2800" dirty="0">
                <a:solidFill>
                  <a:schemeClr val="bg1"/>
                </a:solidFill>
              </a:rPr>
              <a:t>Sit in your assigned seat.</a:t>
            </a:r>
          </a:p>
          <a:p>
            <a:r>
              <a:rPr lang="en-US" sz="2800" dirty="0">
                <a:solidFill>
                  <a:schemeClr val="bg1"/>
                </a:solidFill>
              </a:rPr>
              <a:t>I will dismiss you when class is over and all lab areas are cleaned up.  </a:t>
            </a:r>
          </a:p>
        </p:txBody>
      </p:sp>
    </p:spTree>
    <p:extLst>
      <p:ext uri="{BB962C8B-B14F-4D97-AF65-F5344CB8AC3E}">
        <p14:creationId xmlns:p14="http://schemas.microsoft.com/office/powerpoint/2010/main" val="3783936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00DBD-4C89-415E-9A24-5F10E2D2D963}"/>
              </a:ext>
            </a:extLst>
          </p:cNvPr>
          <p:cNvSpPr>
            <a:spLocks noGrp="1"/>
          </p:cNvSpPr>
          <p:nvPr>
            <p:ph type="title"/>
          </p:nvPr>
        </p:nvSpPr>
        <p:spPr/>
        <p:txBody>
          <a:bodyPr/>
          <a:lstStyle/>
          <a:p>
            <a:r>
              <a:rPr lang="en-US" dirty="0"/>
              <a:t>Codes/Drills</a:t>
            </a:r>
          </a:p>
        </p:txBody>
      </p:sp>
      <p:sp>
        <p:nvSpPr>
          <p:cNvPr id="3" name="TextBox 2">
            <a:extLst>
              <a:ext uri="{FF2B5EF4-FFF2-40B4-BE49-F238E27FC236}">
                <a16:creationId xmlns:a16="http://schemas.microsoft.com/office/drawing/2014/main" id="{30E7506C-9EA8-4B10-945B-BFE038D7D627}"/>
              </a:ext>
            </a:extLst>
          </p:cNvPr>
          <p:cNvSpPr txBox="1"/>
          <p:nvPr/>
        </p:nvSpPr>
        <p:spPr>
          <a:xfrm>
            <a:off x="880217" y="2080150"/>
            <a:ext cx="10818976" cy="3416320"/>
          </a:xfrm>
          <a:prstGeom prst="rect">
            <a:avLst/>
          </a:prstGeom>
          <a:noFill/>
        </p:spPr>
        <p:txBody>
          <a:bodyPr wrap="square" rtlCol="0">
            <a:spAutoFit/>
          </a:bodyPr>
          <a:lstStyle/>
          <a:p>
            <a:pPr marL="285750" indent="-285750">
              <a:buFont typeface="Wingdings" panose="05000000000000000000" pitchFamily="2" charset="2"/>
              <a:buChar char="Ø"/>
            </a:pPr>
            <a:r>
              <a:rPr lang="en-US" dirty="0">
                <a:solidFill>
                  <a:schemeClr val="bg1"/>
                </a:solidFill>
              </a:rPr>
              <a:t>Code Red: Hide under lab table or behind lab table.  </a:t>
            </a:r>
            <a:r>
              <a:rPr lang="en-US" dirty="0">
                <a:solidFill>
                  <a:srgbClr val="C00000"/>
                </a:solidFill>
              </a:rPr>
              <a:t>No cell phones out.</a:t>
            </a:r>
            <a:r>
              <a:rPr lang="en-US" dirty="0">
                <a:solidFill>
                  <a:schemeClr val="bg1"/>
                </a:solidFill>
              </a:rPr>
              <a:t>  Stay quiet until released from code red.</a:t>
            </a:r>
          </a:p>
          <a:p>
            <a:pPr marL="285750" indent="-285750">
              <a:buFont typeface="Wingdings" panose="05000000000000000000" pitchFamily="2" charset="2"/>
              <a:buChar char="Ø"/>
            </a:pPr>
            <a:r>
              <a:rPr lang="en-US" dirty="0">
                <a:solidFill>
                  <a:schemeClr val="bg1"/>
                </a:solidFill>
              </a:rPr>
              <a:t>Code Yellow:  Doors shut and continue working.  No one is allowed to leave the room.  Stay in room until released from code yellow</a:t>
            </a:r>
          </a:p>
          <a:p>
            <a:pPr marL="285750" indent="-285750">
              <a:buFont typeface="Wingdings" panose="05000000000000000000" pitchFamily="2" charset="2"/>
              <a:buChar char="Ø"/>
            </a:pPr>
            <a:r>
              <a:rPr lang="en-US" dirty="0">
                <a:solidFill>
                  <a:schemeClr val="bg1"/>
                </a:solidFill>
              </a:rPr>
              <a:t>Code Green:  Return to normal activity after 2 voices over the intercom tell us to move to code green.</a:t>
            </a:r>
          </a:p>
          <a:p>
            <a:pPr marL="285750" indent="-285750">
              <a:buFont typeface="Wingdings" panose="05000000000000000000" pitchFamily="2" charset="2"/>
              <a:buChar char="Ø"/>
            </a:pPr>
            <a:r>
              <a:rPr lang="en-US" dirty="0">
                <a:solidFill>
                  <a:schemeClr val="bg1"/>
                </a:solidFill>
              </a:rPr>
              <a:t>Fire drill:  Quietly line up at the door and exit down the stairs at the end of the hall by middle school drop off.  Line up in the grassy area across the parking lot and I will take attendance.</a:t>
            </a:r>
          </a:p>
          <a:p>
            <a:pPr marL="285750" indent="-285750">
              <a:buFont typeface="Wingdings" panose="05000000000000000000" pitchFamily="2" charset="2"/>
              <a:buChar char="Ø"/>
            </a:pPr>
            <a:r>
              <a:rPr lang="en-US" dirty="0">
                <a:solidFill>
                  <a:schemeClr val="bg1"/>
                </a:solidFill>
              </a:rPr>
              <a:t>Tornado drill:  Quietly line up at the door and go to the hallway to the area at the end and they will tell you where to sit. </a:t>
            </a:r>
          </a:p>
          <a:p>
            <a:pPr marL="285750" indent="-285750">
              <a:buFont typeface="Wingdings" panose="05000000000000000000" pitchFamily="2" charset="2"/>
              <a:buChar char="Ø"/>
            </a:pPr>
            <a:r>
              <a:rPr lang="en-US" dirty="0">
                <a:solidFill>
                  <a:schemeClr val="bg1"/>
                </a:solidFill>
              </a:rPr>
              <a:t>Evacuation:  Listen for directions.</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solidFill>
                  <a:srgbClr val="C00000"/>
                </a:solidFill>
              </a:rPr>
              <a:t>NO CELL PHONES OUT FOR ANY DRILLS</a:t>
            </a:r>
          </a:p>
        </p:txBody>
      </p:sp>
    </p:spTree>
    <p:extLst>
      <p:ext uri="{BB962C8B-B14F-4D97-AF65-F5344CB8AC3E}">
        <p14:creationId xmlns:p14="http://schemas.microsoft.com/office/powerpoint/2010/main" val="750297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8A84B-674E-4122-B6F4-7B1D226127D4}"/>
              </a:ext>
            </a:extLst>
          </p:cNvPr>
          <p:cNvSpPr>
            <a:spLocks noGrp="1"/>
          </p:cNvSpPr>
          <p:nvPr>
            <p:ph type="title"/>
          </p:nvPr>
        </p:nvSpPr>
        <p:spPr>
          <a:xfrm>
            <a:off x="1143001" y="266700"/>
            <a:ext cx="9905998" cy="3073400"/>
          </a:xfrm>
        </p:spPr>
        <p:txBody>
          <a:bodyPr>
            <a:normAutofit/>
          </a:bodyPr>
          <a:lstStyle/>
          <a:p>
            <a:r>
              <a:rPr lang="en-US" dirty="0">
                <a:solidFill>
                  <a:schemeClr val="bg1"/>
                </a:solidFill>
              </a:rPr>
              <a:t>Cover Syllabus items not mentioned above</a:t>
            </a: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1189944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ED710-1151-4A09-B688-DFBADA4AC7B4}"/>
              </a:ext>
            </a:extLst>
          </p:cNvPr>
          <p:cNvSpPr>
            <a:spLocks noGrp="1"/>
          </p:cNvSpPr>
          <p:nvPr>
            <p:ph type="title"/>
          </p:nvPr>
        </p:nvSpPr>
        <p:spPr/>
        <p:txBody>
          <a:bodyPr/>
          <a:lstStyle/>
          <a:p>
            <a:r>
              <a:rPr lang="en-US" dirty="0"/>
              <a:t>Stations (use hand sanitizer when you get to a new station if there are shared items.)</a:t>
            </a:r>
          </a:p>
        </p:txBody>
      </p:sp>
      <p:sp>
        <p:nvSpPr>
          <p:cNvPr id="3" name="TextBox 2">
            <a:extLst>
              <a:ext uri="{FF2B5EF4-FFF2-40B4-BE49-F238E27FC236}">
                <a16:creationId xmlns:a16="http://schemas.microsoft.com/office/drawing/2014/main" id="{036D9EC6-CD6B-4EBB-91DC-10758DB21114}"/>
              </a:ext>
            </a:extLst>
          </p:cNvPr>
          <p:cNvSpPr txBox="1"/>
          <p:nvPr/>
        </p:nvSpPr>
        <p:spPr>
          <a:xfrm>
            <a:off x="1568741" y="2332139"/>
            <a:ext cx="6390917" cy="1569660"/>
          </a:xfrm>
          <a:prstGeom prst="rect">
            <a:avLst/>
          </a:prstGeom>
          <a:noFill/>
        </p:spPr>
        <p:txBody>
          <a:bodyPr wrap="none" rtlCol="0">
            <a:spAutoFit/>
          </a:bodyPr>
          <a:lstStyle/>
          <a:p>
            <a:r>
              <a:rPr lang="en-US" sz="2400" dirty="0">
                <a:solidFill>
                  <a:schemeClr val="bg1"/>
                </a:solidFill>
              </a:rPr>
              <a:t>Lab Tables 1 &amp; 2 - Textbook Scavenger Hunt</a:t>
            </a:r>
          </a:p>
          <a:p>
            <a:r>
              <a:rPr lang="en-US" sz="2400" dirty="0">
                <a:solidFill>
                  <a:schemeClr val="bg1"/>
                </a:solidFill>
              </a:rPr>
              <a:t>Lab Tables 3 &amp; 4 - Science Color Sheet</a:t>
            </a:r>
          </a:p>
          <a:p>
            <a:r>
              <a:rPr lang="en-US" sz="2400" dirty="0">
                <a:solidFill>
                  <a:schemeClr val="bg1"/>
                </a:solidFill>
              </a:rPr>
              <a:t>Lab Tables 5 &amp; 6 – TEAMS and Syllabus Questions</a:t>
            </a:r>
          </a:p>
          <a:p>
            <a:r>
              <a:rPr lang="en-US" sz="2400" dirty="0">
                <a:solidFill>
                  <a:schemeClr val="bg1"/>
                </a:solidFill>
              </a:rPr>
              <a:t>Lab Tables 7 &amp; 8 - Investigate the Teacher</a:t>
            </a:r>
          </a:p>
        </p:txBody>
      </p:sp>
    </p:spTree>
    <p:extLst>
      <p:ext uri="{BB962C8B-B14F-4D97-AF65-F5344CB8AC3E}">
        <p14:creationId xmlns:p14="http://schemas.microsoft.com/office/powerpoint/2010/main" val="1118739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B62E7-DEDF-424E-96BB-421523767334}"/>
              </a:ext>
            </a:extLst>
          </p:cNvPr>
          <p:cNvSpPr>
            <a:spLocks noGrp="1"/>
          </p:cNvSpPr>
          <p:nvPr>
            <p:ph type="title"/>
          </p:nvPr>
        </p:nvSpPr>
        <p:spPr/>
        <p:txBody>
          <a:bodyPr/>
          <a:lstStyle/>
          <a:p>
            <a:r>
              <a:rPr lang="en-US" dirty="0"/>
              <a:t>Begin stations</a:t>
            </a:r>
          </a:p>
        </p:txBody>
      </p:sp>
    </p:spTree>
    <p:extLst>
      <p:ext uri="{BB962C8B-B14F-4D97-AF65-F5344CB8AC3E}">
        <p14:creationId xmlns:p14="http://schemas.microsoft.com/office/powerpoint/2010/main" val="3321040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Connector 3">
            <a:extLst>
              <a:ext uri="{FF2B5EF4-FFF2-40B4-BE49-F238E27FC236}">
                <a16:creationId xmlns:a16="http://schemas.microsoft.com/office/drawing/2014/main" id="{2B515AC9-F83E-4DC2-91C7-760CFD9AFAD7}"/>
              </a:ext>
            </a:extLst>
          </p:cNvPr>
          <p:cNvSpPr/>
          <p:nvPr/>
        </p:nvSpPr>
        <p:spPr>
          <a:xfrm>
            <a:off x="1283517" y="201335"/>
            <a:ext cx="1392572" cy="1535186"/>
          </a:xfrm>
          <a:prstGeom prst="flowChartConnector">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645A8FC-CF77-4FBB-8B5B-F9D166D0DB08}"/>
              </a:ext>
            </a:extLst>
          </p:cNvPr>
          <p:cNvPicPr>
            <a:picLocks noChangeAspect="1"/>
          </p:cNvPicPr>
          <p:nvPr/>
        </p:nvPicPr>
        <p:blipFill>
          <a:blip r:embed="rId4"/>
          <a:stretch>
            <a:fillRect/>
          </a:stretch>
        </p:blipFill>
        <p:spPr>
          <a:xfrm>
            <a:off x="3186302" y="269974"/>
            <a:ext cx="1390008" cy="1536325"/>
          </a:xfrm>
          <a:prstGeom prst="rect">
            <a:avLst/>
          </a:prstGeom>
        </p:spPr>
      </p:pic>
      <p:pic>
        <p:nvPicPr>
          <p:cNvPr id="6" name="Picture 5">
            <a:extLst>
              <a:ext uri="{FF2B5EF4-FFF2-40B4-BE49-F238E27FC236}">
                <a16:creationId xmlns:a16="http://schemas.microsoft.com/office/drawing/2014/main" id="{F291867A-BF8B-425C-B341-92D0B250E9FB}"/>
              </a:ext>
            </a:extLst>
          </p:cNvPr>
          <p:cNvPicPr>
            <a:picLocks noChangeAspect="1"/>
          </p:cNvPicPr>
          <p:nvPr/>
        </p:nvPicPr>
        <p:blipFill>
          <a:blip r:embed="rId4"/>
          <a:stretch>
            <a:fillRect/>
          </a:stretch>
        </p:blipFill>
        <p:spPr>
          <a:xfrm>
            <a:off x="6858000" y="240612"/>
            <a:ext cx="1390008" cy="1536325"/>
          </a:xfrm>
          <a:prstGeom prst="rect">
            <a:avLst/>
          </a:prstGeom>
        </p:spPr>
      </p:pic>
      <p:pic>
        <p:nvPicPr>
          <p:cNvPr id="7" name="Picture 6">
            <a:extLst>
              <a:ext uri="{FF2B5EF4-FFF2-40B4-BE49-F238E27FC236}">
                <a16:creationId xmlns:a16="http://schemas.microsoft.com/office/drawing/2014/main" id="{D2C0D89F-A735-42E6-9D97-A6C6FF303DC2}"/>
              </a:ext>
            </a:extLst>
          </p:cNvPr>
          <p:cNvPicPr>
            <a:picLocks noChangeAspect="1"/>
          </p:cNvPicPr>
          <p:nvPr/>
        </p:nvPicPr>
        <p:blipFill>
          <a:blip r:embed="rId4"/>
          <a:stretch>
            <a:fillRect/>
          </a:stretch>
        </p:blipFill>
        <p:spPr>
          <a:xfrm>
            <a:off x="5077788" y="269973"/>
            <a:ext cx="1390008" cy="1536325"/>
          </a:xfrm>
          <a:prstGeom prst="rect">
            <a:avLst/>
          </a:prstGeom>
        </p:spPr>
      </p:pic>
      <p:pic>
        <p:nvPicPr>
          <p:cNvPr id="8" name="Picture 7">
            <a:extLst>
              <a:ext uri="{FF2B5EF4-FFF2-40B4-BE49-F238E27FC236}">
                <a16:creationId xmlns:a16="http://schemas.microsoft.com/office/drawing/2014/main" id="{31D30C7F-11FB-45BA-A23E-D7852E2930A2}"/>
              </a:ext>
            </a:extLst>
          </p:cNvPr>
          <p:cNvPicPr>
            <a:picLocks noChangeAspect="1"/>
          </p:cNvPicPr>
          <p:nvPr/>
        </p:nvPicPr>
        <p:blipFill>
          <a:blip r:embed="rId4"/>
          <a:stretch>
            <a:fillRect/>
          </a:stretch>
        </p:blipFill>
        <p:spPr>
          <a:xfrm>
            <a:off x="3244909" y="2531195"/>
            <a:ext cx="1390008" cy="1536325"/>
          </a:xfrm>
          <a:prstGeom prst="rect">
            <a:avLst/>
          </a:prstGeom>
        </p:spPr>
      </p:pic>
      <p:pic>
        <p:nvPicPr>
          <p:cNvPr id="9" name="Picture 8">
            <a:extLst>
              <a:ext uri="{FF2B5EF4-FFF2-40B4-BE49-F238E27FC236}">
                <a16:creationId xmlns:a16="http://schemas.microsoft.com/office/drawing/2014/main" id="{0236DC5B-FAA5-4B01-8643-5958F27BD885}"/>
              </a:ext>
            </a:extLst>
          </p:cNvPr>
          <p:cNvPicPr>
            <a:picLocks noChangeAspect="1"/>
          </p:cNvPicPr>
          <p:nvPr/>
        </p:nvPicPr>
        <p:blipFill>
          <a:blip r:embed="rId4"/>
          <a:stretch>
            <a:fillRect/>
          </a:stretch>
        </p:blipFill>
        <p:spPr>
          <a:xfrm>
            <a:off x="8963521" y="269972"/>
            <a:ext cx="1390008" cy="1536325"/>
          </a:xfrm>
          <a:prstGeom prst="rect">
            <a:avLst/>
          </a:prstGeom>
        </p:spPr>
      </p:pic>
      <p:pic>
        <p:nvPicPr>
          <p:cNvPr id="10" name="Picture 9">
            <a:extLst>
              <a:ext uri="{FF2B5EF4-FFF2-40B4-BE49-F238E27FC236}">
                <a16:creationId xmlns:a16="http://schemas.microsoft.com/office/drawing/2014/main" id="{562F0720-AFEB-4E91-A29F-969A9CADDFFE}"/>
              </a:ext>
            </a:extLst>
          </p:cNvPr>
          <p:cNvPicPr>
            <a:picLocks noChangeAspect="1"/>
          </p:cNvPicPr>
          <p:nvPr/>
        </p:nvPicPr>
        <p:blipFill>
          <a:blip r:embed="rId4"/>
          <a:stretch>
            <a:fillRect/>
          </a:stretch>
        </p:blipFill>
        <p:spPr>
          <a:xfrm>
            <a:off x="1448383" y="2496110"/>
            <a:ext cx="1390008" cy="1536325"/>
          </a:xfrm>
          <a:prstGeom prst="rect">
            <a:avLst/>
          </a:prstGeom>
        </p:spPr>
      </p:pic>
      <p:pic>
        <p:nvPicPr>
          <p:cNvPr id="11" name="Picture 10">
            <a:extLst>
              <a:ext uri="{FF2B5EF4-FFF2-40B4-BE49-F238E27FC236}">
                <a16:creationId xmlns:a16="http://schemas.microsoft.com/office/drawing/2014/main" id="{90F3B09F-5D4E-4224-97E1-D7BDB2669ECB}"/>
              </a:ext>
            </a:extLst>
          </p:cNvPr>
          <p:cNvPicPr>
            <a:picLocks noChangeAspect="1"/>
          </p:cNvPicPr>
          <p:nvPr/>
        </p:nvPicPr>
        <p:blipFill>
          <a:blip r:embed="rId4"/>
          <a:stretch>
            <a:fillRect/>
          </a:stretch>
        </p:blipFill>
        <p:spPr>
          <a:xfrm>
            <a:off x="7078794" y="2496111"/>
            <a:ext cx="1390008" cy="1536325"/>
          </a:xfrm>
          <a:prstGeom prst="rect">
            <a:avLst/>
          </a:prstGeom>
        </p:spPr>
      </p:pic>
      <p:pic>
        <p:nvPicPr>
          <p:cNvPr id="12" name="Picture 11">
            <a:extLst>
              <a:ext uri="{FF2B5EF4-FFF2-40B4-BE49-F238E27FC236}">
                <a16:creationId xmlns:a16="http://schemas.microsoft.com/office/drawing/2014/main" id="{82FD842C-C99D-463E-9855-612E7763764F}"/>
              </a:ext>
            </a:extLst>
          </p:cNvPr>
          <p:cNvPicPr>
            <a:picLocks noChangeAspect="1"/>
          </p:cNvPicPr>
          <p:nvPr/>
        </p:nvPicPr>
        <p:blipFill>
          <a:blip r:embed="rId4"/>
          <a:stretch>
            <a:fillRect/>
          </a:stretch>
        </p:blipFill>
        <p:spPr>
          <a:xfrm>
            <a:off x="5224479" y="2531195"/>
            <a:ext cx="1390008" cy="1536325"/>
          </a:xfrm>
          <a:prstGeom prst="rect">
            <a:avLst/>
          </a:prstGeom>
        </p:spPr>
      </p:pic>
      <p:pic>
        <p:nvPicPr>
          <p:cNvPr id="14" name="Picture 13">
            <a:extLst>
              <a:ext uri="{FF2B5EF4-FFF2-40B4-BE49-F238E27FC236}">
                <a16:creationId xmlns:a16="http://schemas.microsoft.com/office/drawing/2014/main" id="{77E4AE37-9A19-4276-9810-2534304364FB}"/>
              </a:ext>
            </a:extLst>
          </p:cNvPr>
          <p:cNvPicPr>
            <a:picLocks noChangeAspect="1"/>
          </p:cNvPicPr>
          <p:nvPr/>
        </p:nvPicPr>
        <p:blipFill>
          <a:blip r:embed="rId4"/>
          <a:stretch>
            <a:fillRect/>
          </a:stretch>
        </p:blipFill>
        <p:spPr>
          <a:xfrm>
            <a:off x="9138292" y="2531195"/>
            <a:ext cx="1390008" cy="1536325"/>
          </a:xfrm>
          <a:prstGeom prst="rect">
            <a:avLst/>
          </a:prstGeom>
        </p:spPr>
      </p:pic>
      <p:sp>
        <p:nvSpPr>
          <p:cNvPr id="16" name="TextBox 15">
            <a:extLst>
              <a:ext uri="{FF2B5EF4-FFF2-40B4-BE49-F238E27FC236}">
                <a16:creationId xmlns:a16="http://schemas.microsoft.com/office/drawing/2014/main" id="{31C49AE4-665B-45AC-9651-91B239A30268}"/>
              </a:ext>
            </a:extLst>
          </p:cNvPr>
          <p:cNvSpPr txBox="1"/>
          <p:nvPr/>
        </p:nvSpPr>
        <p:spPr>
          <a:xfrm>
            <a:off x="1753299" y="838899"/>
            <a:ext cx="469784" cy="369332"/>
          </a:xfrm>
          <a:prstGeom prst="rect">
            <a:avLst/>
          </a:prstGeom>
          <a:noFill/>
        </p:spPr>
        <p:txBody>
          <a:bodyPr wrap="square" rtlCol="0">
            <a:spAutoFit/>
          </a:bodyPr>
          <a:lstStyle/>
          <a:p>
            <a:r>
              <a:rPr lang="en-US" dirty="0"/>
              <a:t>10</a:t>
            </a:r>
          </a:p>
        </p:txBody>
      </p:sp>
      <p:sp>
        <p:nvSpPr>
          <p:cNvPr id="18" name="TextBox 17">
            <a:extLst>
              <a:ext uri="{FF2B5EF4-FFF2-40B4-BE49-F238E27FC236}">
                <a16:creationId xmlns:a16="http://schemas.microsoft.com/office/drawing/2014/main" id="{0C90665A-6C85-4F56-8FCA-FC9F4BF8A6BB}"/>
              </a:ext>
            </a:extLst>
          </p:cNvPr>
          <p:cNvSpPr txBox="1"/>
          <p:nvPr/>
        </p:nvSpPr>
        <p:spPr>
          <a:xfrm>
            <a:off x="3704964" y="853468"/>
            <a:ext cx="343949" cy="369332"/>
          </a:xfrm>
          <a:prstGeom prst="rect">
            <a:avLst/>
          </a:prstGeom>
          <a:noFill/>
        </p:spPr>
        <p:txBody>
          <a:bodyPr wrap="square" rtlCol="0">
            <a:spAutoFit/>
          </a:bodyPr>
          <a:lstStyle/>
          <a:p>
            <a:r>
              <a:rPr lang="en-US" dirty="0"/>
              <a:t>9</a:t>
            </a:r>
          </a:p>
        </p:txBody>
      </p:sp>
      <p:sp>
        <p:nvSpPr>
          <p:cNvPr id="21" name="TextBox 20">
            <a:extLst>
              <a:ext uri="{FF2B5EF4-FFF2-40B4-BE49-F238E27FC236}">
                <a16:creationId xmlns:a16="http://schemas.microsoft.com/office/drawing/2014/main" id="{8280E6BF-4B70-46E7-8C0A-06ED13E4F03C}"/>
              </a:ext>
            </a:extLst>
          </p:cNvPr>
          <p:cNvSpPr txBox="1"/>
          <p:nvPr/>
        </p:nvSpPr>
        <p:spPr>
          <a:xfrm>
            <a:off x="5595457" y="853468"/>
            <a:ext cx="276837" cy="369332"/>
          </a:xfrm>
          <a:prstGeom prst="rect">
            <a:avLst/>
          </a:prstGeom>
          <a:noFill/>
        </p:spPr>
        <p:txBody>
          <a:bodyPr wrap="square" rtlCol="0">
            <a:spAutoFit/>
          </a:bodyPr>
          <a:lstStyle/>
          <a:p>
            <a:r>
              <a:rPr lang="en-US" dirty="0"/>
              <a:t>8</a:t>
            </a:r>
          </a:p>
        </p:txBody>
      </p:sp>
      <p:sp>
        <p:nvSpPr>
          <p:cNvPr id="22" name="TextBox 21">
            <a:extLst>
              <a:ext uri="{FF2B5EF4-FFF2-40B4-BE49-F238E27FC236}">
                <a16:creationId xmlns:a16="http://schemas.microsoft.com/office/drawing/2014/main" id="{CD172204-0A96-4224-8771-C156B759FEC5}"/>
              </a:ext>
            </a:extLst>
          </p:cNvPr>
          <p:cNvSpPr txBox="1"/>
          <p:nvPr/>
        </p:nvSpPr>
        <p:spPr>
          <a:xfrm>
            <a:off x="7407479" y="853468"/>
            <a:ext cx="268448" cy="369332"/>
          </a:xfrm>
          <a:prstGeom prst="rect">
            <a:avLst/>
          </a:prstGeom>
          <a:noFill/>
        </p:spPr>
        <p:txBody>
          <a:bodyPr wrap="square" rtlCol="0">
            <a:spAutoFit/>
          </a:bodyPr>
          <a:lstStyle/>
          <a:p>
            <a:r>
              <a:rPr lang="en-US" dirty="0"/>
              <a:t>7</a:t>
            </a:r>
          </a:p>
        </p:txBody>
      </p:sp>
      <p:sp>
        <p:nvSpPr>
          <p:cNvPr id="24" name="TextBox 23">
            <a:extLst>
              <a:ext uri="{FF2B5EF4-FFF2-40B4-BE49-F238E27FC236}">
                <a16:creationId xmlns:a16="http://schemas.microsoft.com/office/drawing/2014/main" id="{F897BCED-81B1-42DC-8C56-3101F90527A7}"/>
              </a:ext>
            </a:extLst>
          </p:cNvPr>
          <p:cNvSpPr txBox="1"/>
          <p:nvPr/>
        </p:nvSpPr>
        <p:spPr>
          <a:xfrm>
            <a:off x="9437615" y="853468"/>
            <a:ext cx="327170" cy="369332"/>
          </a:xfrm>
          <a:prstGeom prst="rect">
            <a:avLst/>
          </a:prstGeom>
          <a:noFill/>
        </p:spPr>
        <p:txBody>
          <a:bodyPr wrap="square" rtlCol="0">
            <a:spAutoFit/>
          </a:bodyPr>
          <a:lstStyle/>
          <a:p>
            <a:r>
              <a:rPr lang="en-US" dirty="0"/>
              <a:t>6</a:t>
            </a:r>
          </a:p>
        </p:txBody>
      </p:sp>
      <p:sp>
        <p:nvSpPr>
          <p:cNvPr id="25" name="TextBox 24">
            <a:extLst>
              <a:ext uri="{FF2B5EF4-FFF2-40B4-BE49-F238E27FC236}">
                <a16:creationId xmlns:a16="http://schemas.microsoft.com/office/drawing/2014/main" id="{D39F34EE-C3FA-44FC-AE3F-24A2AEC4653D}"/>
              </a:ext>
            </a:extLst>
          </p:cNvPr>
          <p:cNvSpPr txBox="1"/>
          <p:nvPr/>
        </p:nvSpPr>
        <p:spPr>
          <a:xfrm>
            <a:off x="1954635" y="3095538"/>
            <a:ext cx="268448" cy="369332"/>
          </a:xfrm>
          <a:prstGeom prst="rect">
            <a:avLst/>
          </a:prstGeom>
          <a:noFill/>
        </p:spPr>
        <p:txBody>
          <a:bodyPr wrap="square" rtlCol="0">
            <a:spAutoFit/>
          </a:bodyPr>
          <a:lstStyle/>
          <a:p>
            <a:r>
              <a:rPr lang="en-US" dirty="0"/>
              <a:t>5</a:t>
            </a:r>
          </a:p>
        </p:txBody>
      </p:sp>
      <p:sp>
        <p:nvSpPr>
          <p:cNvPr id="26" name="TextBox 25">
            <a:extLst>
              <a:ext uri="{FF2B5EF4-FFF2-40B4-BE49-F238E27FC236}">
                <a16:creationId xmlns:a16="http://schemas.microsoft.com/office/drawing/2014/main" id="{48C07F8B-8CC9-452D-943A-39263EF55513}"/>
              </a:ext>
            </a:extLst>
          </p:cNvPr>
          <p:cNvSpPr txBox="1"/>
          <p:nvPr/>
        </p:nvSpPr>
        <p:spPr>
          <a:xfrm>
            <a:off x="3704964" y="3095538"/>
            <a:ext cx="343949" cy="369332"/>
          </a:xfrm>
          <a:prstGeom prst="rect">
            <a:avLst/>
          </a:prstGeom>
          <a:noFill/>
        </p:spPr>
        <p:txBody>
          <a:bodyPr wrap="square" rtlCol="0">
            <a:spAutoFit/>
          </a:bodyPr>
          <a:lstStyle/>
          <a:p>
            <a:r>
              <a:rPr lang="en-US" dirty="0"/>
              <a:t>4</a:t>
            </a:r>
          </a:p>
        </p:txBody>
      </p:sp>
      <p:sp>
        <p:nvSpPr>
          <p:cNvPr id="27" name="TextBox 26">
            <a:extLst>
              <a:ext uri="{FF2B5EF4-FFF2-40B4-BE49-F238E27FC236}">
                <a16:creationId xmlns:a16="http://schemas.microsoft.com/office/drawing/2014/main" id="{D753D330-97BB-4564-917D-F4DF30B77B8B}"/>
              </a:ext>
            </a:extLst>
          </p:cNvPr>
          <p:cNvSpPr txBox="1"/>
          <p:nvPr/>
        </p:nvSpPr>
        <p:spPr>
          <a:xfrm>
            <a:off x="5676493" y="3114691"/>
            <a:ext cx="360726" cy="369332"/>
          </a:xfrm>
          <a:prstGeom prst="rect">
            <a:avLst/>
          </a:prstGeom>
          <a:noFill/>
        </p:spPr>
        <p:txBody>
          <a:bodyPr wrap="square" rtlCol="0">
            <a:spAutoFit/>
          </a:bodyPr>
          <a:lstStyle/>
          <a:p>
            <a:r>
              <a:rPr lang="en-US" dirty="0"/>
              <a:t>3</a:t>
            </a:r>
          </a:p>
        </p:txBody>
      </p:sp>
      <p:sp>
        <p:nvSpPr>
          <p:cNvPr id="28" name="TextBox 27">
            <a:extLst>
              <a:ext uri="{FF2B5EF4-FFF2-40B4-BE49-F238E27FC236}">
                <a16:creationId xmlns:a16="http://schemas.microsoft.com/office/drawing/2014/main" id="{015AB76F-C072-4072-9A88-3C4D8D841C18}"/>
              </a:ext>
            </a:extLst>
          </p:cNvPr>
          <p:cNvSpPr txBox="1"/>
          <p:nvPr/>
        </p:nvSpPr>
        <p:spPr>
          <a:xfrm>
            <a:off x="7553004" y="3114691"/>
            <a:ext cx="332647" cy="369332"/>
          </a:xfrm>
          <a:prstGeom prst="rect">
            <a:avLst/>
          </a:prstGeom>
          <a:noFill/>
        </p:spPr>
        <p:txBody>
          <a:bodyPr wrap="square" rtlCol="0">
            <a:spAutoFit/>
          </a:bodyPr>
          <a:lstStyle/>
          <a:p>
            <a:r>
              <a:rPr lang="en-US" dirty="0"/>
              <a:t>2</a:t>
            </a:r>
          </a:p>
        </p:txBody>
      </p:sp>
      <p:sp>
        <p:nvSpPr>
          <p:cNvPr id="29" name="TextBox 28">
            <a:extLst>
              <a:ext uri="{FF2B5EF4-FFF2-40B4-BE49-F238E27FC236}">
                <a16:creationId xmlns:a16="http://schemas.microsoft.com/office/drawing/2014/main" id="{C37ED214-D471-4D9E-A076-B9DACA0FD0A2}"/>
              </a:ext>
            </a:extLst>
          </p:cNvPr>
          <p:cNvSpPr txBox="1"/>
          <p:nvPr/>
        </p:nvSpPr>
        <p:spPr>
          <a:xfrm>
            <a:off x="9658525" y="3114691"/>
            <a:ext cx="232095" cy="369332"/>
          </a:xfrm>
          <a:prstGeom prst="rect">
            <a:avLst/>
          </a:prstGeom>
          <a:noFill/>
        </p:spPr>
        <p:txBody>
          <a:bodyPr wrap="square" rtlCol="0">
            <a:spAutoFit/>
          </a:bodyPr>
          <a:lstStyle/>
          <a:p>
            <a:r>
              <a:rPr lang="en-US" dirty="0"/>
              <a:t>1</a:t>
            </a:r>
          </a:p>
        </p:txBody>
      </p:sp>
      <p:sp>
        <p:nvSpPr>
          <p:cNvPr id="30" name="TextBox 29">
            <a:extLst>
              <a:ext uri="{FF2B5EF4-FFF2-40B4-BE49-F238E27FC236}">
                <a16:creationId xmlns:a16="http://schemas.microsoft.com/office/drawing/2014/main" id="{DD4249CC-B73B-4800-9661-690D36021A48}"/>
              </a:ext>
            </a:extLst>
          </p:cNvPr>
          <p:cNvSpPr txBox="1"/>
          <p:nvPr/>
        </p:nvSpPr>
        <p:spPr>
          <a:xfrm>
            <a:off x="2147582" y="5385732"/>
            <a:ext cx="4320214" cy="369332"/>
          </a:xfrm>
          <a:prstGeom prst="rect">
            <a:avLst/>
          </a:prstGeom>
          <a:noFill/>
        </p:spPr>
        <p:txBody>
          <a:bodyPr wrap="square" rtlCol="0">
            <a:spAutoFit/>
          </a:bodyPr>
          <a:lstStyle/>
          <a:p>
            <a:r>
              <a:rPr lang="en-US" dirty="0"/>
              <a:t>Move to the next station when the timer stops.</a:t>
            </a:r>
          </a:p>
        </p:txBody>
      </p:sp>
      <p:pic>
        <p:nvPicPr>
          <p:cNvPr id="32" name="Recorded Sound">
            <a:hlinkClick r:id="" action="ppaction://media"/>
            <a:extLst>
              <a:ext uri="{FF2B5EF4-FFF2-40B4-BE49-F238E27FC236}">
                <a16:creationId xmlns:a16="http://schemas.microsoft.com/office/drawing/2014/main" id="{657F4C99-C18F-4CE8-AEAD-11C3DA56542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553200" y="5265598"/>
            <a:ext cx="609600" cy="609600"/>
          </a:xfrm>
          <a:prstGeom prst="rect">
            <a:avLst/>
          </a:prstGeom>
        </p:spPr>
      </p:pic>
    </p:spTree>
    <p:extLst>
      <p:ext uri="{BB962C8B-B14F-4D97-AF65-F5344CB8AC3E}">
        <p14:creationId xmlns:p14="http://schemas.microsoft.com/office/powerpoint/2010/main" val="3263970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xit" presetSubtype="1" fill="hold" grpId="0" nodeType="withEffect">
                                  <p:stCondLst>
                                    <p:cond delay="0"/>
                                  </p:stCondLst>
                                  <p:childTnLst>
                                    <p:animEffect transition="out" filter="wheel(1)">
                                      <p:cBhvr>
                                        <p:cTn id="6" dur="59000"/>
                                        <p:tgtEl>
                                          <p:spTgt spid="4"/>
                                        </p:tgtEl>
                                      </p:cBhvr>
                                    </p:animEffect>
                                    <p:set>
                                      <p:cBhvr>
                                        <p:cTn id="7" dur="1" fill="hold">
                                          <p:stCondLst>
                                            <p:cond delay="58999"/>
                                          </p:stCondLst>
                                        </p:cTn>
                                        <p:tgtEl>
                                          <p:spTgt spid="4"/>
                                        </p:tgtEl>
                                        <p:attrNameLst>
                                          <p:attrName>style.visibility</p:attrName>
                                        </p:attrNameLst>
                                      </p:cBhvr>
                                      <p:to>
                                        <p:strVal val="hidden"/>
                                      </p:to>
                                    </p:set>
                                  </p:childTnLst>
                                </p:cTn>
                              </p:par>
                            </p:childTnLst>
                          </p:cTn>
                        </p:par>
                        <p:par>
                          <p:cTn id="8" fill="hold">
                            <p:stCondLst>
                              <p:cond delay="59000"/>
                            </p:stCondLst>
                            <p:childTnLst>
                              <p:par>
                                <p:cTn id="9" presetID="21" presetClass="exit" presetSubtype="1" fill="hold" nodeType="afterEffect">
                                  <p:stCondLst>
                                    <p:cond delay="0"/>
                                  </p:stCondLst>
                                  <p:childTnLst>
                                    <p:animEffect transition="out" filter="wheel(1)">
                                      <p:cBhvr>
                                        <p:cTn id="10" dur="59000"/>
                                        <p:tgtEl>
                                          <p:spTgt spid="5"/>
                                        </p:tgtEl>
                                      </p:cBhvr>
                                    </p:animEffect>
                                    <p:set>
                                      <p:cBhvr>
                                        <p:cTn id="11" dur="1" fill="hold">
                                          <p:stCondLst>
                                            <p:cond delay="58999"/>
                                          </p:stCondLst>
                                        </p:cTn>
                                        <p:tgtEl>
                                          <p:spTgt spid="5"/>
                                        </p:tgtEl>
                                        <p:attrNameLst>
                                          <p:attrName>style.visibility</p:attrName>
                                        </p:attrNameLst>
                                      </p:cBhvr>
                                      <p:to>
                                        <p:strVal val="hidden"/>
                                      </p:to>
                                    </p:set>
                                  </p:childTnLst>
                                </p:cTn>
                              </p:par>
                            </p:childTnLst>
                          </p:cTn>
                        </p:par>
                        <p:par>
                          <p:cTn id="12" fill="hold">
                            <p:stCondLst>
                              <p:cond delay="118000"/>
                            </p:stCondLst>
                            <p:childTnLst>
                              <p:par>
                                <p:cTn id="13" presetID="21" presetClass="exit" presetSubtype="1" fill="hold" nodeType="afterEffect">
                                  <p:stCondLst>
                                    <p:cond delay="0"/>
                                  </p:stCondLst>
                                  <p:childTnLst>
                                    <p:animEffect transition="out" filter="wheel(1)">
                                      <p:cBhvr>
                                        <p:cTn id="14" dur="59000"/>
                                        <p:tgtEl>
                                          <p:spTgt spid="7"/>
                                        </p:tgtEl>
                                      </p:cBhvr>
                                    </p:animEffect>
                                    <p:set>
                                      <p:cBhvr>
                                        <p:cTn id="15" dur="1" fill="hold">
                                          <p:stCondLst>
                                            <p:cond delay="58999"/>
                                          </p:stCondLst>
                                        </p:cTn>
                                        <p:tgtEl>
                                          <p:spTgt spid="7"/>
                                        </p:tgtEl>
                                        <p:attrNameLst>
                                          <p:attrName>style.visibility</p:attrName>
                                        </p:attrNameLst>
                                      </p:cBhvr>
                                      <p:to>
                                        <p:strVal val="hidden"/>
                                      </p:to>
                                    </p:set>
                                  </p:childTnLst>
                                </p:cTn>
                              </p:par>
                            </p:childTnLst>
                          </p:cTn>
                        </p:par>
                        <p:par>
                          <p:cTn id="16" fill="hold">
                            <p:stCondLst>
                              <p:cond delay="177000"/>
                            </p:stCondLst>
                            <p:childTnLst>
                              <p:par>
                                <p:cTn id="17" presetID="21" presetClass="exit" presetSubtype="1" fill="hold" nodeType="afterEffect">
                                  <p:stCondLst>
                                    <p:cond delay="0"/>
                                  </p:stCondLst>
                                  <p:childTnLst>
                                    <p:animEffect transition="out" filter="wheel(1)">
                                      <p:cBhvr>
                                        <p:cTn id="18" dur="59000"/>
                                        <p:tgtEl>
                                          <p:spTgt spid="6"/>
                                        </p:tgtEl>
                                      </p:cBhvr>
                                    </p:animEffect>
                                    <p:set>
                                      <p:cBhvr>
                                        <p:cTn id="19" dur="1" fill="hold">
                                          <p:stCondLst>
                                            <p:cond delay="58999"/>
                                          </p:stCondLst>
                                        </p:cTn>
                                        <p:tgtEl>
                                          <p:spTgt spid="6"/>
                                        </p:tgtEl>
                                        <p:attrNameLst>
                                          <p:attrName>style.visibility</p:attrName>
                                        </p:attrNameLst>
                                      </p:cBhvr>
                                      <p:to>
                                        <p:strVal val="hidden"/>
                                      </p:to>
                                    </p:set>
                                  </p:childTnLst>
                                </p:cTn>
                              </p:par>
                            </p:childTnLst>
                          </p:cTn>
                        </p:par>
                        <p:par>
                          <p:cTn id="20" fill="hold">
                            <p:stCondLst>
                              <p:cond delay="236000"/>
                            </p:stCondLst>
                            <p:childTnLst>
                              <p:par>
                                <p:cTn id="21" presetID="21" presetClass="exit" presetSubtype="1" fill="hold" nodeType="afterEffect">
                                  <p:stCondLst>
                                    <p:cond delay="0"/>
                                  </p:stCondLst>
                                  <p:childTnLst>
                                    <p:animEffect transition="out" filter="wheel(1)">
                                      <p:cBhvr>
                                        <p:cTn id="22" dur="59000"/>
                                        <p:tgtEl>
                                          <p:spTgt spid="9"/>
                                        </p:tgtEl>
                                      </p:cBhvr>
                                    </p:animEffect>
                                    <p:set>
                                      <p:cBhvr>
                                        <p:cTn id="23" dur="1" fill="hold">
                                          <p:stCondLst>
                                            <p:cond delay="58999"/>
                                          </p:stCondLst>
                                        </p:cTn>
                                        <p:tgtEl>
                                          <p:spTgt spid="9"/>
                                        </p:tgtEl>
                                        <p:attrNameLst>
                                          <p:attrName>style.visibility</p:attrName>
                                        </p:attrNameLst>
                                      </p:cBhvr>
                                      <p:to>
                                        <p:strVal val="hidden"/>
                                      </p:to>
                                    </p:set>
                                  </p:childTnLst>
                                </p:cTn>
                              </p:par>
                            </p:childTnLst>
                          </p:cTn>
                        </p:par>
                        <p:par>
                          <p:cTn id="24" fill="hold">
                            <p:stCondLst>
                              <p:cond delay="295000"/>
                            </p:stCondLst>
                            <p:childTnLst>
                              <p:par>
                                <p:cTn id="25" presetID="21" presetClass="exit" presetSubtype="1" fill="hold" nodeType="afterEffect">
                                  <p:stCondLst>
                                    <p:cond delay="0"/>
                                  </p:stCondLst>
                                  <p:childTnLst>
                                    <p:animEffect transition="out" filter="wheel(1)">
                                      <p:cBhvr>
                                        <p:cTn id="26" dur="59000"/>
                                        <p:tgtEl>
                                          <p:spTgt spid="10"/>
                                        </p:tgtEl>
                                      </p:cBhvr>
                                    </p:animEffect>
                                    <p:set>
                                      <p:cBhvr>
                                        <p:cTn id="27" dur="1" fill="hold">
                                          <p:stCondLst>
                                            <p:cond delay="58999"/>
                                          </p:stCondLst>
                                        </p:cTn>
                                        <p:tgtEl>
                                          <p:spTgt spid="10"/>
                                        </p:tgtEl>
                                        <p:attrNameLst>
                                          <p:attrName>style.visibility</p:attrName>
                                        </p:attrNameLst>
                                      </p:cBhvr>
                                      <p:to>
                                        <p:strVal val="hidden"/>
                                      </p:to>
                                    </p:set>
                                  </p:childTnLst>
                                </p:cTn>
                              </p:par>
                            </p:childTnLst>
                          </p:cTn>
                        </p:par>
                        <p:par>
                          <p:cTn id="28" fill="hold">
                            <p:stCondLst>
                              <p:cond delay="354000"/>
                            </p:stCondLst>
                            <p:childTnLst>
                              <p:par>
                                <p:cTn id="29" presetID="21" presetClass="exit" presetSubtype="1" fill="hold" nodeType="afterEffect">
                                  <p:stCondLst>
                                    <p:cond delay="0"/>
                                  </p:stCondLst>
                                  <p:childTnLst>
                                    <p:animEffect transition="out" filter="wheel(1)">
                                      <p:cBhvr>
                                        <p:cTn id="30" dur="59000"/>
                                        <p:tgtEl>
                                          <p:spTgt spid="8"/>
                                        </p:tgtEl>
                                      </p:cBhvr>
                                    </p:animEffect>
                                    <p:set>
                                      <p:cBhvr>
                                        <p:cTn id="31" dur="1" fill="hold">
                                          <p:stCondLst>
                                            <p:cond delay="58999"/>
                                          </p:stCondLst>
                                        </p:cTn>
                                        <p:tgtEl>
                                          <p:spTgt spid="8"/>
                                        </p:tgtEl>
                                        <p:attrNameLst>
                                          <p:attrName>style.visibility</p:attrName>
                                        </p:attrNameLst>
                                      </p:cBhvr>
                                      <p:to>
                                        <p:strVal val="hidden"/>
                                      </p:to>
                                    </p:set>
                                  </p:childTnLst>
                                </p:cTn>
                              </p:par>
                            </p:childTnLst>
                          </p:cTn>
                        </p:par>
                        <p:par>
                          <p:cTn id="32" fill="hold">
                            <p:stCondLst>
                              <p:cond delay="413000"/>
                            </p:stCondLst>
                            <p:childTnLst>
                              <p:par>
                                <p:cTn id="33" presetID="21" presetClass="exit" presetSubtype="1" fill="hold" nodeType="afterEffect">
                                  <p:stCondLst>
                                    <p:cond delay="0"/>
                                  </p:stCondLst>
                                  <p:childTnLst>
                                    <p:animEffect transition="out" filter="wheel(1)">
                                      <p:cBhvr>
                                        <p:cTn id="34" dur="59000"/>
                                        <p:tgtEl>
                                          <p:spTgt spid="12"/>
                                        </p:tgtEl>
                                      </p:cBhvr>
                                    </p:animEffect>
                                    <p:set>
                                      <p:cBhvr>
                                        <p:cTn id="35" dur="1" fill="hold">
                                          <p:stCondLst>
                                            <p:cond delay="58999"/>
                                          </p:stCondLst>
                                        </p:cTn>
                                        <p:tgtEl>
                                          <p:spTgt spid="12"/>
                                        </p:tgtEl>
                                        <p:attrNameLst>
                                          <p:attrName>style.visibility</p:attrName>
                                        </p:attrNameLst>
                                      </p:cBhvr>
                                      <p:to>
                                        <p:strVal val="hidden"/>
                                      </p:to>
                                    </p:set>
                                  </p:childTnLst>
                                </p:cTn>
                              </p:par>
                            </p:childTnLst>
                          </p:cTn>
                        </p:par>
                        <p:par>
                          <p:cTn id="36" fill="hold">
                            <p:stCondLst>
                              <p:cond delay="472000"/>
                            </p:stCondLst>
                            <p:childTnLst>
                              <p:par>
                                <p:cTn id="37" presetID="21" presetClass="exit" presetSubtype="1" fill="hold" nodeType="afterEffect">
                                  <p:stCondLst>
                                    <p:cond delay="0"/>
                                  </p:stCondLst>
                                  <p:childTnLst>
                                    <p:animEffect transition="out" filter="wheel(1)">
                                      <p:cBhvr>
                                        <p:cTn id="38" dur="59000"/>
                                        <p:tgtEl>
                                          <p:spTgt spid="11"/>
                                        </p:tgtEl>
                                      </p:cBhvr>
                                    </p:animEffect>
                                    <p:set>
                                      <p:cBhvr>
                                        <p:cTn id="39" dur="1" fill="hold">
                                          <p:stCondLst>
                                            <p:cond delay="58999"/>
                                          </p:stCondLst>
                                        </p:cTn>
                                        <p:tgtEl>
                                          <p:spTgt spid="11"/>
                                        </p:tgtEl>
                                        <p:attrNameLst>
                                          <p:attrName>style.visibility</p:attrName>
                                        </p:attrNameLst>
                                      </p:cBhvr>
                                      <p:to>
                                        <p:strVal val="hidden"/>
                                      </p:to>
                                    </p:set>
                                  </p:childTnLst>
                                </p:cTn>
                              </p:par>
                            </p:childTnLst>
                          </p:cTn>
                        </p:par>
                        <p:par>
                          <p:cTn id="40" fill="hold">
                            <p:stCondLst>
                              <p:cond delay="531000"/>
                            </p:stCondLst>
                            <p:childTnLst>
                              <p:par>
                                <p:cTn id="41" presetID="45" presetClass="exit" presetSubtype="0" fill="hold" nodeType="afterEffect">
                                  <p:stCondLst>
                                    <p:cond delay="0"/>
                                  </p:stCondLst>
                                  <p:childTnLst>
                                    <p:animEffect transition="out" filter="fade">
                                      <p:cBhvr>
                                        <p:cTn id="42" dur="59000"/>
                                        <p:tgtEl>
                                          <p:spTgt spid="14"/>
                                        </p:tgtEl>
                                      </p:cBhvr>
                                    </p:animEffect>
                                    <p:anim calcmode="lin" valueType="num">
                                      <p:cBhvr>
                                        <p:cTn id="43" dur="59000"/>
                                        <p:tgtEl>
                                          <p:spTgt spid="1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4" dur="59000"/>
                                        <p:tgtEl>
                                          <p:spTgt spid="14"/>
                                        </p:tgtEl>
                                        <p:attrNameLst>
                                          <p:attrName>ppt_h</p:attrName>
                                        </p:attrNameLst>
                                      </p:cBhvr>
                                      <p:tavLst>
                                        <p:tav tm="0">
                                          <p:val>
                                            <p:strVal val="ppt_h"/>
                                          </p:val>
                                        </p:tav>
                                        <p:tav tm="100000">
                                          <p:val>
                                            <p:strVal val="ppt_h"/>
                                          </p:val>
                                        </p:tav>
                                      </p:tavLst>
                                    </p:anim>
                                    <p:set>
                                      <p:cBhvr>
                                        <p:cTn id="45" dur="1" fill="hold">
                                          <p:stCondLst>
                                            <p:cond delay="58999"/>
                                          </p:stCondLst>
                                        </p:cTn>
                                        <p:tgtEl>
                                          <p:spTgt spid="14"/>
                                        </p:tgtEl>
                                        <p:attrNameLst>
                                          <p:attrName>style.visibility</p:attrName>
                                        </p:attrNameLst>
                                      </p:cBhvr>
                                      <p:to>
                                        <p:strVal val="hidden"/>
                                      </p:to>
                                    </p:set>
                                  </p:childTnLst>
                                </p:cTn>
                              </p:par>
                            </p:childTnLst>
                          </p:cTn>
                        </p:par>
                        <p:par>
                          <p:cTn id="46" fill="hold">
                            <p:stCondLst>
                              <p:cond delay="590000"/>
                            </p:stCondLst>
                            <p:childTnLst>
                              <p:par>
                                <p:cTn id="47" presetID="1" presetClass="mediacall" presetSubtype="0" fill="hold" nodeType="afterEffect">
                                  <p:stCondLst>
                                    <p:cond delay="0"/>
                                  </p:stCondLst>
                                  <p:childTnLst>
                                    <p:cmd type="call" cmd="playFrom(0.0)">
                                      <p:cBhvr>
                                        <p:cTn id="48" dur="5225"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49" fill="hold" display="0">
                  <p:stCondLst>
                    <p:cond delay="indefinite"/>
                  </p:stCondLst>
                  <p:endCondLst>
                    <p:cond evt="onStopAudio" delay="0">
                      <p:tgtEl>
                        <p:sldTgt/>
                      </p:tgtEl>
                    </p:cond>
                  </p:endCondLst>
                </p:cTn>
                <p:tgtEl>
                  <p:spTgt spid="32"/>
                </p:tgtEl>
              </p:cMediaNode>
            </p:audio>
          </p:childTnLst>
        </p:cTn>
      </p:par>
    </p:tnLst>
    <p:bldLst>
      <p:bldP spid="4"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14852ACC1E22440808C402C0C91CAD7" ma:contentTypeVersion="13" ma:contentTypeDescription="Create a new document." ma:contentTypeScope="" ma:versionID="146085fdad1399d202313bb7979fb3dc">
  <xsd:schema xmlns:xsd="http://www.w3.org/2001/XMLSchema" xmlns:xs="http://www.w3.org/2001/XMLSchema" xmlns:p="http://schemas.microsoft.com/office/2006/metadata/properties" xmlns:ns3="c856a6bc-12b5-4d26-a196-d933ad616d3d" xmlns:ns4="23ee004a-44b5-429e-b90a-d874061c14cc" targetNamespace="http://schemas.microsoft.com/office/2006/metadata/properties" ma:root="true" ma:fieldsID="3c6e4c065b3934c3f51ef6f62aa89db9" ns3:_="" ns4:_="">
    <xsd:import namespace="c856a6bc-12b5-4d26-a196-d933ad616d3d"/>
    <xsd:import namespace="23ee004a-44b5-429e-b90a-d874061c14cc"/>
    <xsd:element name="properties">
      <xsd:complexType>
        <xsd:sequence>
          <xsd:element name="documentManagement">
            <xsd:complexType>
              <xsd:all>
                <xsd:element ref="ns3:SharedWithUsers" minOccurs="0"/>
                <xsd:element ref="ns3:SharingHintHash" minOccurs="0"/>
                <xsd:element ref="ns3:SharedWithDetails" minOccurs="0"/>
                <xsd:element ref="ns4:MediaServiceMetadata" minOccurs="0"/>
                <xsd:element ref="ns4:MediaServiceFastMetadata" minOccurs="0"/>
                <xsd:element ref="ns4:MediaServiceEventHashCode" minOccurs="0"/>
                <xsd:element ref="ns4:MediaServiceGenerationTime"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56a6bc-12b5-4d26-a196-d933ad616d3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ee004a-44b5-429e-b90a-d874061c14c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03FB6C-9BDA-4626-AE0E-C23A8F4B5F06}">
  <ds:schemaRefs>
    <ds:schemaRef ds:uri="http://schemas.microsoft.com/sharepoint/v3/contenttype/forms"/>
  </ds:schemaRefs>
</ds:datastoreItem>
</file>

<file path=customXml/itemProps2.xml><?xml version="1.0" encoding="utf-8"?>
<ds:datastoreItem xmlns:ds="http://schemas.openxmlformats.org/officeDocument/2006/customXml" ds:itemID="{76EC11B4-4366-465E-9DEB-83282CAA3D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56a6bc-12b5-4d26-a196-d933ad616d3d"/>
    <ds:schemaRef ds:uri="23ee004a-44b5-429e-b90a-d874061c14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A08662-0019-4DD2-9D9B-6AB4D932FC8C}">
  <ds:schemaRefs>
    <ds:schemaRef ds:uri="http://purl.org/dc/elements/1.1/"/>
    <ds:schemaRef ds:uri="http://schemas.microsoft.com/office/2006/metadata/properties"/>
    <ds:schemaRef ds:uri="23ee004a-44b5-429e-b90a-d874061c14cc"/>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c856a6bc-12b5-4d26-a196-d933ad616d3d"/>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TM04033919[[fn=Circuit]]</Template>
  <TotalTime>566</TotalTime>
  <Words>1008</Words>
  <Application>Microsoft Office PowerPoint</Application>
  <PresentationFormat>Widescreen</PresentationFormat>
  <Paragraphs>137</Paragraphs>
  <Slides>16</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Times New Roman</vt:lpstr>
      <vt:lpstr>Tw Cen MT</vt:lpstr>
      <vt:lpstr>Wingdings</vt:lpstr>
      <vt:lpstr>Circuit</vt:lpstr>
      <vt:lpstr>Welcome to 8th grade science</vt:lpstr>
      <vt:lpstr>A little bit about me (Mrs. Meek)</vt:lpstr>
      <vt:lpstr>Bell schedule</vt:lpstr>
      <vt:lpstr>Sign-out code for ct, Directed studies, clubs, and advisory</vt:lpstr>
      <vt:lpstr>What are we going to learn about this year?</vt:lpstr>
      <vt:lpstr>Where to find daily activities?</vt:lpstr>
      <vt:lpstr>Supplies for class/labs</vt:lpstr>
      <vt:lpstr>Grades</vt:lpstr>
      <vt:lpstr>Science Tests</vt:lpstr>
      <vt:lpstr>Textbook</vt:lpstr>
      <vt:lpstr>Entering and Leaving my classroom</vt:lpstr>
      <vt:lpstr>Codes/Drills</vt:lpstr>
      <vt:lpstr>Cover Syllabus items not mentioned above </vt:lpstr>
      <vt:lpstr>Stations (use hand sanitizer when you get to a new station if there are shared items.)</vt:lpstr>
      <vt:lpstr>Begin stations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8th grade science</dc:title>
  <dc:creator>Lisa Meek</dc:creator>
  <cp:lastModifiedBy>Lisa Meek</cp:lastModifiedBy>
  <cp:revision>28</cp:revision>
  <dcterms:created xsi:type="dcterms:W3CDTF">2020-08-07T18:58:03Z</dcterms:created>
  <dcterms:modified xsi:type="dcterms:W3CDTF">2021-08-06T21:50:26Z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0x010100914852ACC1E22440808C402C0C91CAD7</vt:lpwstr>
  </property>
</Properties>
</file>